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693400"/>
  <p:notesSz cx="6858000" cy="9144000"/>
  <p:embeddedFontLst>
    <p:embeddedFont>
      <p:font typeface="Barlow" panose="00000500000000000000" pitchFamily="2" charset="0"/>
      <p:regular r:id="rId16"/>
    </p:embeddedFont>
    <p:embeddedFont>
      <p:font typeface="Barlow Bold" panose="00000800000000000000" charset="0"/>
      <p:regular r:id="rId17"/>
    </p:embeddedFont>
    <p:embeddedFont>
      <p:font typeface="Canva Sans" panose="020B0604020202020204" charset="0"/>
      <p:regular r:id="rId18"/>
    </p:embeddedFont>
    <p:embeddedFont>
      <p:font typeface="Canva Sans Bold" panose="020B0604020202020204" charset="0"/>
      <p:regular r:id="rId19"/>
    </p:embeddedFont>
    <p:embeddedFont>
      <p:font typeface="Montserrat" panose="00000500000000000000" pitchFamily="2" charset="0"/>
      <p:regular r:id="rId20"/>
    </p:embeddedFont>
    <p:embeddedFont>
      <p:font typeface="Montserrat Bold" panose="00000800000000000000" charset="0"/>
      <p:regular r:id="rId21"/>
    </p:embeddedFont>
    <p:embeddedFont>
      <p:font typeface="Montserrat Medium" panose="00000600000000000000" pitchFamily="2" charset="0"/>
      <p:regular r:id="rId22"/>
    </p:embeddedFont>
    <p:embeddedFont>
      <p:font typeface="Morisawa Role Sans Text Pro" panose="020B0604020202020204" charset="0"/>
      <p:regular r:id="rId23"/>
    </p:embeddedFont>
    <p:embeddedFont>
      <p:font typeface="Poppins" panose="00000500000000000000" pitchFamily="2" charset="0"/>
      <p:regular r:id="rId24"/>
    </p:embeddedFont>
    <p:embeddedFont>
      <p:font typeface="Poppins Bold" panose="00000800000000000000" charset="0"/>
      <p:regular r:id="rId25"/>
    </p:embeddedFont>
    <p:embeddedFont>
      <p:font typeface="Poppins Medium" panose="00000600000000000000" pitchFamily="2" charset="0"/>
      <p:regular r:id="rId26"/>
      <p:italic r:id="rId27"/>
    </p:embeddedFont>
    <p:embeddedFont>
      <p:font typeface="Poppins Semi-Bold" panose="020B0604020202020204" charset="0"/>
      <p:regular r:id="rId28"/>
    </p:embeddedFont>
    <p:embeddedFont>
      <p:font typeface="Public Sans" panose="020B0604020202020204" charset="0"/>
      <p:regular r:id="rId29"/>
    </p:embeddedFont>
    <p:embeddedFont>
      <p:font typeface="Public Sans Bold" panose="020B0604020202020204" charset="0"/>
      <p:regular r:id="rId30"/>
    </p:embeddedFont>
    <p:embeddedFont>
      <p:font typeface="Roboto" panose="02000000000000000000" pitchFamily="2" charset="0"/>
      <p:regular r:id="rId31"/>
      <p: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89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svg"/><Relationship Id="rId13" Type="http://schemas.openxmlformats.org/officeDocument/2006/relationships/image" Target="../media/image113.png"/><Relationship Id="rId18" Type="http://schemas.openxmlformats.org/officeDocument/2006/relationships/image" Target="../media/image118.svg"/><Relationship Id="rId26" Type="http://schemas.openxmlformats.org/officeDocument/2006/relationships/image" Target="../media/image126.svg"/><Relationship Id="rId3" Type="http://schemas.openxmlformats.org/officeDocument/2006/relationships/image" Target="../media/image103.png"/><Relationship Id="rId21" Type="http://schemas.openxmlformats.org/officeDocument/2006/relationships/image" Target="../media/image121.png"/><Relationship Id="rId7" Type="http://schemas.openxmlformats.org/officeDocument/2006/relationships/image" Target="../media/image107.png"/><Relationship Id="rId12" Type="http://schemas.openxmlformats.org/officeDocument/2006/relationships/image" Target="../media/image112.svg"/><Relationship Id="rId17" Type="http://schemas.openxmlformats.org/officeDocument/2006/relationships/image" Target="../media/image117.png"/><Relationship Id="rId25" Type="http://schemas.openxmlformats.org/officeDocument/2006/relationships/image" Target="../media/image125.png"/><Relationship Id="rId2" Type="http://schemas.openxmlformats.org/officeDocument/2006/relationships/image" Target="../media/image1.jpeg"/><Relationship Id="rId16" Type="http://schemas.openxmlformats.org/officeDocument/2006/relationships/image" Target="../media/image116.svg"/><Relationship Id="rId20" Type="http://schemas.openxmlformats.org/officeDocument/2006/relationships/image" Target="../media/image12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svg"/><Relationship Id="rId11" Type="http://schemas.openxmlformats.org/officeDocument/2006/relationships/image" Target="../media/image111.png"/><Relationship Id="rId24" Type="http://schemas.openxmlformats.org/officeDocument/2006/relationships/image" Target="../media/image124.svg"/><Relationship Id="rId5" Type="http://schemas.openxmlformats.org/officeDocument/2006/relationships/image" Target="../media/image105.png"/><Relationship Id="rId15" Type="http://schemas.openxmlformats.org/officeDocument/2006/relationships/image" Target="../media/image115.png"/><Relationship Id="rId23" Type="http://schemas.openxmlformats.org/officeDocument/2006/relationships/image" Target="../media/image123.png"/><Relationship Id="rId10" Type="http://schemas.openxmlformats.org/officeDocument/2006/relationships/image" Target="../media/image110.svg"/><Relationship Id="rId19" Type="http://schemas.openxmlformats.org/officeDocument/2006/relationships/image" Target="../media/image119.png"/><Relationship Id="rId4" Type="http://schemas.openxmlformats.org/officeDocument/2006/relationships/image" Target="../media/image104.svg"/><Relationship Id="rId9" Type="http://schemas.openxmlformats.org/officeDocument/2006/relationships/image" Target="../media/image109.png"/><Relationship Id="rId14" Type="http://schemas.openxmlformats.org/officeDocument/2006/relationships/image" Target="../media/image114.svg"/><Relationship Id="rId22" Type="http://schemas.openxmlformats.org/officeDocument/2006/relationships/image" Target="../media/image12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jpeg"/><Relationship Id="rId3" Type="http://schemas.openxmlformats.org/officeDocument/2006/relationships/image" Target="../media/image127.jpeg"/><Relationship Id="rId7" Type="http://schemas.openxmlformats.org/officeDocument/2006/relationships/image" Target="../media/image1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jpeg"/><Relationship Id="rId5" Type="http://schemas.openxmlformats.org/officeDocument/2006/relationships/image" Target="../media/image129.jpeg"/><Relationship Id="rId4" Type="http://schemas.openxmlformats.org/officeDocument/2006/relationships/image" Target="../media/image1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4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svg"/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12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.svg"/><Relationship Id="rId11" Type="http://schemas.openxmlformats.org/officeDocument/2006/relationships/image" Target="../media/image7.png"/><Relationship Id="rId5" Type="http://schemas.openxmlformats.org/officeDocument/2006/relationships/image" Target="../media/image137.png"/><Relationship Id="rId10" Type="http://schemas.openxmlformats.org/officeDocument/2006/relationships/image" Target="../media/image142.svg"/><Relationship Id="rId4" Type="http://schemas.openxmlformats.org/officeDocument/2006/relationships/image" Target="../media/image136.svg"/><Relationship Id="rId9" Type="http://schemas.openxmlformats.org/officeDocument/2006/relationships/image" Target="../media/image1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18" Type="http://schemas.openxmlformats.org/officeDocument/2006/relationships/image" Target="../media/image34.svg"/><Relationship Id="rId3" Type="http://schemas.openxmlformats.org/officeDocument/2006/relationships/image" Target="../media/image19.png"/><Relationship Id="rId21" Type="http://schemas.openxmlformats.org/officeDocument/2006/relationships/image" Target="../media/image37.png"/><Relationship Id="rId7" Type="http://schemas.openxmlformats.org/officeDocument/2006/relationships/image" Target="../media/image23.svg"/><Relationship Id="rId12" Type="http://schemas.openxmlformats.org/officeDocument/2006/relationships/image" Target="../media/image28.svg"/><Relationship Id="rId17" Type="http://schemas.openxmlformats.org/officeDocument/2006/relationships/image" Target="../media/image33.png"/><Relationship Id="rId2" Type="http://schemas.openxmlformats.org/officeDocument/2006/relationships/image" Target="../media/image1.jpeg"/><Relationship Id="rId16" Type="http://schemas.openxmlformats.org/officeDocument/2006/relationships/image" Target="../media/image32.svg"/><Relationship Id="rId20" Type="http://schemas.openxmlformats.org/officeDocument/2006/relationships/image" Target="../media/image3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svg"/><Relationship Id="rId19" Type="http://schemas.openxmlformats.org/officeDocument/2006/relationships/image" Target="../media/image35.png"/><Relationship Id="rId4" Type="http://schemas.openxmlformats.org/officeDocument/2006/relationships/image" Target="../media/image20.svg"/><Relationship Id="rId9" Type="http://schemas.openxmlformats.org/officeDocument/2006/relationships/image" Target="../media/image25.svg"/><Relationship Id="rId14" Type="http://schemas.openxmlformats.org/officeDocument/2006/relationships/image" Target="../media/image30.svg"/><Relationship Id="rId22" Type="http://schemas.openxmlformats.org/officeDocument/2006/relationships/image" Target="../media/image3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svg"/><Relationship Id="rId18" Type="http://schemas.openxmlformats.org/officeDocument/2006/relationships/image" Target="../media/image54.png"/><Relationship Id="rId26" Type="http://schemas.openxmlformats.org/officeDocument/2006/relationships/image" Target="../media/image61.png"/><Relationship Id="rId3" Type="http://schemas.openxmlformats.org/officeDocument/2006/relationships/image" Target="../media/image39.png"/><Relationship Id="rId21" Type="http://schemas.openxmlformats.org/officeDocument/2006/relationships/image" Target="../media/image57.svg"/><Relationship Id="rId7" Type="http://schemas.openxmlformats.org/officeDocument/2006/relationships/image" Target="../media/image43.svg"/><Relationship Id="rId12" Type="http://schemas.openxmlformats.org/officeDocument/2006/relationships/image" Target="../media/image48.png"/><Relationship Id="rId17" Type="http://schemas.openxmlformats.org/officeDocument/2006/relationships/image" Target="../media/image53.svg"/><Relationship Id="rId25" Type="http://schemas.openxmlformats.org/officeDocument/2006/relationships/image" Target="../media/image7.png"/><Relationship Id="rId2" Type="http://schemas.openxmlformats.org/officeDocument/2006/relationships/image" Target="../media/image1.jpeg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29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24" Type="http://schemas.openxmlformats.org/officeDocument/2006/relationships/image" Target="../media/image60.svg"/><Relationship Id="rId32" Type="http://schemas.openxmlformats.org/officeDocument/2006/relationships/image" Target="../media/image67.svg"/><Relationship Id="rId5" Type="http://schemas.openxmlformats.org/officeDocument/2006/relationships/image" Target="../media/image41.png"/><Relationship Id="rId15" Type="http://schemas.openxmlformats.org/officeDocument/2006/relationships/image" Target="../media/image51.svg"/><Relationship Id="rId23" Type="http://schemas.openxmlformats.org/officeDocument/2006/relationships/image" Target="../media/image59.png"/><Relationship Id="rId28" Type="http://schemas.openxmlformats.org/officeDocument/2006/relationships/image" Target="../media/image63.svg"/><Relationship Id="rId10" Type="http://schemas.openxmlformats.org/officeDocument/2006/relationships/image" Target="../media/image46.svg"/><Relationship Id="rId19" Type="http://schemas.openxmlformats.org/officeDocument/2006/relationships/image" Target="../media/image55.svg"/><Relationship Id="rId31" Type="http://schemas.openxmlformats.org/officeDocument/2006/relationships/image" Target="../media/image66.png"/><Relationship Id="rId4" Type="http://schemas.openxmlformats.org/officeDocument/2006/relationships/image" Target="../media/image40.sv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58.png"/><Relationship Id="rId27" Type="http://schemas.openxmlformats.org/officeDocument/2006/relationships/image" Target="../media/image62.png"/><Relationship Id="rId30" Type="http://schemas.openxmlformats.org/officeDocument/2006/relationships/image" Target="../media/image6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36.svg"/><Relationship Id="rId3" Type="http://schemas.openxmlformats.org/officeDocument/2006/relationships/image" Target="../media/image68.jpeg"/><Relationship Id="rId7" Type="http://schemas.openxmlformats.org/officeDocument/2006/relationships/image" Target="../media/image22.svg"/><Relationship Id="rId12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11" Type="http://schemas.openxmlformats.org/officeDocument/2006/relationships/image" Target="../media/image73.svg"/><Relationship Id="rId5" Type="http://schemas.openxmlformats.org/officeDocument/2006/relationships/image" Target="../media/image21.png"/><Relationship Id="rId10" Type="http://schemas.openxmlformats.org/officeDocument/2006/relationships/image" Target="../media/image72.png"/><Relationship Id="rId4" Type="http://schemas.openxmlformats.org/officeDocument/2006/relationships/image" Target="../media/image69.jpeg"/><Relationship Id="rId9" Type="http://schemas.openxmlformats.org/officeDocument/2006/relationships/image" Target="../media/image7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jpeg"/><Relationship Id="rId3" Type="http://schemas.openxmlformats.org/officeDocument/2006/relationships/image" Target="../media/image21.png"/><Relationship Id="rId7" Type="http://schemas.openxmlformats.org/officeDocument/2006/relationships/image" Target="../media/image75.svg"/><Relationship Id="rId12" Type="http://schemas.openxmlformats.org/officeDocument/2006/relationships/image" Target="../media/image8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79.svg"/><Relationship Id="rId5" Type="http://schemas.openxmlformats.org/officeDocument/2006/relationships/image" Target="../media/image22.svg"/><Relationship Id="rId10" Type="http://schemas.openxmlformats.org/officeDocument/2006/relationships/image" Target="../media/image78.png"/><Relationship Id="rId4" Type="http://schemas.openxmlformats.org/officeDocument/2006/relationships/image" Target="../media/image24.svg"/><Relationship Id="rId9" Type="http://schemas.openxmlformats.org/officeDocument/2006/relationships/image" Target="../media/image7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svg"/><Relationship Id="rId13" Type="http://schemas.openxmlformats.org/officeDocument/2006/relationships/image" Target="../media/image93.png"/><Relationship Id="rId18" Type="http://schemas.openxmlformats.org/officeDocument/2006/relationships/image" Target="../media/image71.svg"/><Relationship Id="rId26" Type="http://schemas.openxmlformats.org/officeDocument/2006/relationships/image" Target="../media/image100.svg"/><Relationship Id="rId3" Type="http://schemas.openxmlformats.org/officeDocument/2006/relationships/image" Target="../media/image21.png"/><Relationship Id="rId21" Type="http://schemas.openxmlformats.org/officeDocument/2006/relationships/image" Target="../media/image97.png"/><Relationship Id="rId7" Type="http://schemas.openxmlformats.org/officeDocument/2006/relationships/image" Target="../media/image88.png"/><Relationship Id="rId12" Type="http://schemas.openxmlformats.org/officeDocument/2006/relationships/image" Target="../media/image92.png"/><Relationship Id="rId17" Type="http://schemas.openxmlformats.org/officeDocument/2006/relationships/image" Target="../media/image70.png"/><Relationship Id="rId25" Type="http://schemas.openxmlformats.org/officeDocument/2006/relationships/image" Target="../media/image99.png"/><Relationship Id="rId2" Type="http://schemas.openxmlformats.org/officeDocument/2006/relationships/image" Target="../media/image1.jpeg"/><Relationship Id="rId16" Type="http://schemas.openxmlformats.org/officeDocument/2006/relationships/image" Target="../media/image38.svg"/><Relationship Id="rId20" Type="http://schemas.openxmlformats.org/officeDocument/2006/relationships/image" Target="../media/image9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svg"/><Relationship Id="rId11" Type="http://schemas.openxmlformats.org/officeDocument/2006/relationships/image" Target="../media/image91.svg"/><Relationship Id="rId24" Type="http://schemas.openxmlformats.org/officeDocument/2006/relationships/image" Target="../media/image36.svg"/><Relationship Id="rId5" Type="http://schemas.openxmlformats.org/officeDocument/2006/relationships/image" Target="../media/image86.png"/><Relationship Id="rId15" Type="http://schemas.openxmlformats.org/officeDocument/2006/relationships/image" Target="../media/image37.png"/><Relationship Id="rId23" Type="http://schemas.openxmlformats.org/officeDocument/2006/relationships/image" Target="../media/image35.png"/><Relationship Id="rId28" Type="http://schemas.openxmlformats.org/officeDocument/2006/relationships/image" Target="../media/image102.svg"/><Relationship Id="rId10" Type="http://schemas.openxmlformats.org/officeDocument/2006/relationships/image" Target="../media/image90.png"/><Relationship Id="rId19" Type="http://schemas.openxmlformats.org/officeDocument/2006/relationships/image" Target="../media/image95.png"/><Relationship Id="rId4" Type="http://schemas.openxmlformats.org/officeDocument/2006/relationships/image" Target="../media/image24.svg"/><Relationship Id="rId9" Type="http://schemas.openxmlformats.org/officeDocument/2006/relationships/image" Target="../media/image22.svg"/><Relationship Id="rId14" Type="http://schemas.openxmlformats.org/officeDocument/2006/relationships/image" Target="../media/image94.svg"/><Relationship Id="rId22" Type="http://schemas.openxmlformats.org/officeDocument/2006/relationships/image" Target="../media/image98.svg"/><Relationship Id="rId27" Type="http://schemas.openxmlformats.org/officeDocument/2006/relationships/image" Target="../media/image10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025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6595901" y="-3321545"/>
            <a:ext cx="16050349" cy="13847111"/>
            <a:chOff x="0" y="0"/>
            <a:chExt cx="21400466" cy="18462814"/>
          </a:xfrm>
        </p:grpSpPr>
        <p:sp>
          <p:nvSpPr>
            <p:cNvPr id="4" name="Freeform 4"/>
            <p:cNvSpPr/>
            <p:nvPr/>
          </p:nvSpPr>
          <p:spPr>
            <a:xfrm rot="-5400000">
              <a:off x="5363647" y="7693538"/>
              <a:ext cx="14359035" cy="7179518"/>
            </a:xfrm>
            <a:custGeom>
              <a:avLst/>
              <a:gdLst/>
              <a:ahLst/>
              <a:cxnLst/>
              <a:rect l="l" t="t" r="r" b="b"/>
              <a:pathLst>
                <a:path w="14359035" h="7179518">
                  <a:moveTo>
                    <a:pt x="0" y="0"/>
                  </a:moveTo>
                  <a:lnTo>
                    <a:pt x="14359036" y="0"/>
                  </a:lnTo>
                  <a:lnTo>
                    <a:pt x="14359036" y="7179517"/>
                  </a:lnTo>
                  <a:lnTo>
                    <a:pt x="0" y="71795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 rot="7260374">
              <a:off x="-354565" y="6568970"/>
              <a:ext cx="12592689" cy="6296345"/>
            </a:xfrm>
            <a:custGeom>
              <a:avLst/>
              <a:gdLst/>
              <a:ahLst/>
              <a:cxnLst/>
              <a:rect l="l" t="t" r="r" b="b"/>
              <a:pathLst>
                <a:path w="12592689" h="6296345">
                  <a:moveTo>
                    <a:pt x="0" y="0"/>
                  </a:moveTo>
                  <a:lnTo>
                    <a:pt x="12592689" y="0"/>
                  </a:lnTo>
                  <a:lnTo>
                    <a:pt x="12592689" y="6296345"/>
                  </a:lnTo>
                  <a:lnTo>
                    <a:pt x="0" y="62963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 rot="-8100000">
              <a:off x="3796087" y="4789763"/>
              <a:ext cx="17086154" cy="8543077"/>
            </a:xfrm>
            <a:custGeom>
              <a:avLst/>
              <a:gdLst/>
              <a:ahLst/>
              <a:cxnLst/>
              <a:rect l="l" t="t" r="r" b="b"/>
              <a:pathLst>
                <a:path w="17086154" h="8543077">
                  <a:moveTo>
                    <a:pt x="0" y="0"/>
                  </a:moveTo>
                  <a:lnTo>
                    <a:pt x="17086154" y="0"/>
                  </a:lnTo>
                  <a:lnTo>
                    <a:pt x="17086154" y="8543077"/>
                  </a:lnTo>
                  <a:lnTo>
                    <a:pt x="0" y="854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3752212" y="5462136"/>
              <a:ext cx="11642321" cy="11642321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4AA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3788" tIns="53788" rIns="53788" bIns="53788" rtlCol="0" anchor="ctr"/>
              <a:lstStyle/>
              <a:p>
                <a:pPr algn="ctr">
                  <a:lnSpc>
                    <a:spcPts val="2083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4747500" y="6457443"/>
              <a:ext cx="9651746" cy="9651707"/>
              <a:chOff x="0" y="0"/>
              <a:chExt cx="6350000" cy="6349975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 l="-26045" r="-26045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" name="Group 12"/>
          <p:cNvGrpSpPr/>
          <p:nvPr/>
        </p:nvGrpSpPr>
        <p:grpSpPr>
          <a:xfrm>
            <a:off x="8925301" y="5851970"/>
            <a:ext cx="3584260" cy="358426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3788" tIns="53788" rIns="53788" bIns="53788" rtlCol="0" anchor="ctr"/>
            <a:lstStyle/>
            <a:p>
              <a:pPr algn="ctr">
                <a:lnSpc>
                  <a:spcPts val="2083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158533" y="6085202"/>
            <a:ext cx="3117794" cy="3117794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19050" cap="sq">
              <a:solidFill>
                <a:srgbClr val="004AAD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3788" tIns="53788" rIns="53788" bIns="53788" rtlCol="0" anchor="ctr"/>
            <a:lstStyle/>
            <a:p>
              <a:pPr algn="ctr">
                <a:lnSpc>
                  <a:spcPts val="2083"/>
                </a:lnSpc>
              </a:pPr>
              <a:endParaRPr/>
            </a:p>
          </p:txBody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9293685" y="6220360"/>
            <a:ext cx="2847490" cy="2847479"/>
            <a:chOff x="0" y="0"/>
            <a:chExt cx="6350000" cy="634997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 l="-136" r="-13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Freeform 20"/>
          <p:cNvSpPr/>
          <p:nvPr/>
        </p:nvSpPr>
        <p:spPr>
          <a:xfrm>
            <a:off x="973912" y="8982559"/>
            <a:ext cx="3303073" cy="846413"/>
          </a:xfrm>
          <a:custGeom>
            <a:avLst/>
            <a:gdLst/>
            <a:ahLst/>
            <a:cxnLst/>
            <a:rect l="l" t="t" r="r" b="b"/>
            <a:pathLst>
              <a:path w="3303073" h="846413">
                <a:moveTo>
                  <a:pt x="0" y="0"/>
                </a:moveTo>
                <a:lnTo>
                  <a:pt x="3303073" y="0"/>
                </a:lnTo>
                <a:lnTo>
                  <a:pt x="3303073" y="846412"/>
                </a:lnTo>
                <a:lnTo>
                  <a:pt x="0" y="84641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933450" y="954975"/>
            <a:ext cx="5974276" cy="913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82"/>
              </a:lnSpc>
            </a:pPr>
            <a:r>
              <a:rPr lang="en-US" sz="2630" b="1" dirty="0">
                <a:solidFill>
                  <a:srgbClr val="22263E"/>
                </a:solidFill>
                <a:latin typeface="Montserrat Bold"/>
              </a:rPr>
              <a:t>Powering the </a:t>
            </a:r>
            <a:r>
              <a:rPr lang="en-US" sz="2630" b="1" dirty="0">
                <a:solidFill>
                  <a:srgbClr val="004AAD"/>
                </a:solidFill>
                <a:latin typeface="Montserrat Bold"/>
              </a:rPr>
              <a:t>Entire</a:t>
            </a:r>
            <a:r>
              <a:rPr lang="en-US" sz="2630" b="1" dirty="0">
                <a:solidFill>
                  <a:srgbClr val="22263E"/>
                </a:solidFill>
                <a:latin typeface="Montserrat Bold"/>
              </a:rPr>
              <a:t> Real Estate Lifecycle</a:t>
            </a:r>
            <a:endParaRPr lang="en-US" sz="2630" b="1" dirty="0">
              <a:solidFill>
                <a:srgbClr val="22263E"/>
              </a:solidFill>
              <a:latin typeface="Montserrat Bold"/>
              <a:sym typeface="Montserrat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973912" y="8516786"/>
            <a:ext cx="2276954" cy="341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2"/>
              </a:lnSpc>
            </a:pPr>
            <a:r>
              <a:rPr lang="en-US" sz="1930">
                <a:solidFill>
                  <a:srgbClr val="22263E"/>
                </a:solidFill>
                <a:latin typeface="Montserrat"/>
                <a:ea typeface="Montserrat"/>
                <a:cs typeface="Montserrat"/>
                <a:sym typeface="Montserrat"/>
              </a:rPr>
              <a:t>powered by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73912" y="6542102"/>
            <a:ext cx="7426666" cy="1189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5"/>
              </a:lnSpc>
            </a:pPr>
            <a:r>
              <a:rPr lang="en-US" sz="2282" spc="34">
                <a:solidFill>
                  <a:srgbClr val="22263E"/>
                </a:solidFill>
                <a:latin typeface="Public Sans"/>
                <a:ea typeface="Public Sans"/>
                <a:cs typeface="Public Sans"/>
                <a:sym typeface="Public Sans"/>
              </a:rPr>
              <a:t>This proposal is confidential and intended solely for the recipient. All terms are subject to the standard SaaS agreement of </a:t>
            </a:r>
            <a:r>
              <a:rPr lang="en-US" sz="2282" b="1" spc="34">
                <a:solidFill>
                  <a:srgbClr val="22263E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OptimaVentures</a:t>
            </a:r>
            <a:r>
              <a:rPr lang="en-US" sz="2282" spc="34">
                <a:solidFill>
                  <a:srgbClr val="22263E"/>
                </a:solidFill>
                <a:latin typeface="Public Sans"/>
                <a:ea typeface="Public Sans"/>
                <a:cs typeface="Public Sans"/>
                <a:sym typeface="Public Sans"/>
              </a:rPr>
              <a:t>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33450" y="2931934"/>
            <a:ext cx="7467128" cy="1995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827"/>
              </a:lnSpc>
            </a:pPr>
            <a:r>
              <a:rPr lang="en-US" sz="6927" b="1" spc="200">
                <a:solidFill>
                  <a:srgbClr val="1C212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COMMERCIAL PROPOSAL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73912" y="5031865"/>
            <a:ext cx="5743574" cy="815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7"/>
              </a:lnSpc>
            </a:pPr>
            <a:r>
              <a:rPr lang="en-US" sz="2405" spc="341">
                <a:solidFill>
                  <a:srgbClr val="1C2120"/>
                </a:solidFill>
                <a:latin typeface="Montserrat"/>
                <a:ea typeface="Montserrat"/>
                <a:cs typeface="Montserrat"/>
                <a:sym typeface="Montserrat"/>
              </a:rPr>
              <a:t>OPTIMA CRM</a:t>
            </a:r>
          </a:p>
          <a:p>
            <a:pPr algn="l">
              <a:lnSpc>
                <a:spcPts val="3367"/>
              </a:lnSpc>
              <a:spcBef>
                <a:spcPct val="0"/>
              </a:spcBef>
            </a:pPr>
            <a:r>
              <a:rPr lang="en-US" sz="2405" spc="341">
                <a:solidFill>
                  <a:srgbClr val="1C2120"/>
                </a:solidFill>
                <a:latin typeface="Montserrat"/>
                <a:ea typeface="Montserrat"/>
                <a:cs typeface="Montserrat"/>
                <a:sym typeface="Montserrat"/>
              </a:rPr>
              <a:t>(STANDARD EDITION)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025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93930" y="2419315"/>
            <a:ext cx="2686187" cy="3914297"/>
          </a:xfrm>
          <a:custGeom>
            <a:avLst/>
            <a:gdLst/>
            <a:ahLst/>
            <a:cxnLst/>
            <a:rect l="l" t="t" r="r" b="b"/>
            <a:pathLst>
              <a:path w="2686187" h="3914297">
                <a:moveTo>
                  <a:pt x="0" y="0"/>
                </a:moveTo>
                <a:lnTo>
                  <a:pt x="2686187" y="0"/>
                </a:lnTo>
                <a:lnTo>
                  <a:pt x="2686187" y="3914297"/>
                </a:lnTo>
                <a:lnTo>
                  <a:pt x="0" y="39142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3482592" y="2419315"/>
            <a:ext cx="2686187" cy="3914297"/>
          </a:xfrm>
          <a:custGeom>
            <a:avLst/>
            <a:gdLst/>
            <a:ahLst/>
            <a:cxnLst/>
            <a:rect l="l" t="t" r="r" b="b"/>
            <a:pathLst>
              <a:path w="2686187" h="3914297">
                <a:moveTo>
                  <a:pt x="0" y="0"/>
                </a:moveTo>
                <a:lnTo>
                  <a:pt x="2686186" y="0"/>
                </a:lnTo>
                <a:lnTo>
                  <a:pt x="2686186" y="3914297"/>
                </a:lnTo>
                <a:lnTo>
                  <a:pt x="0" y="39142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6371253" y="2419315"/>
            <a:ext cx="2686187" cy="3914297"/>
          </a:xfrm>
          <a:custGeom>
            <a:avLst/>
            <a:gdLst/>
            <a:ahLst/>
            <a:cxnLst/>
            <a:rect l="l" t="t" r="r" b="b"/>
            <a:pathLst>
              <a:path w="2686187" h="3914297">
                <a:moveTo>
                  <a:pt x="0" y="0"/>
                </a:moveTo>
                <a:lnTo>
                  <a:pt x="2686187" y="0"/>
                </a:lnTo>
                <a:lnTo>
                  <a:pt x="2686187" y="3914297"/>
                </a:lnTo>
                <a:lnTo>
                  <a:pt x="0" y="39142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9259915" y="2419315"/>
            <a:ext cx="2686187" cy="3914297"/>
          </a:xfrm>
          <a:custGeom>
            <a:avLst/>
            <a:gdLst/>
            <a:ahLst/>
            <a:cxnLst/>
            <a:rect l="l" t="t" r="r" b="b"/>
            <a:pathLst>
              <a:path w="2686187" h="3914297">
                <a:moveTo>
                  <a:pt x="0" y="0"/>
                </a:moveTo>
                <a:lnTo>
                  <a:pt x="2686186" y="0"/>
                </a:lnTo>
                <a:lnTo>
                  <a:pt x="2686186" y="3914297"/>
                </a:lnTo>
                <a:lnTo>
                  <a:pt x="0" y="391429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2148576" y="2419315"/>
            <a:ext cx="2686187" cy="3914297"/>
          </a:xfrm>
          <a:custGeom>
            <a:avLst/>
            <a:gdLst/>
            <a:ahLst/>
            <a:cxnLst/>
            <a:rect l="l" t="t" r="r" b="b"/>
            <a:pathLst>
              <a:path w="2686187" h="3914297">
                <a:moveTo>
                  <a:pt x="0" y="0"/>
                </a:moveTo>
                <a:lnTo>
                  <a:pt x="2686187" y="0"/>
                </a:lnTo>
                <a:lnTo>
                  <a:pt x="2686187" y="3914297"/>
                </a:lnTo>
                <a:lnTo>
                  <a:pt x="0" y="391429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037238" y="2419315"/>
            <a:ext cx="2686187" cy="3914297"/>
          </a:xfrm>
          <a:custGeom>
            <a:avLst/>
            <a:gdLst/>
            <a:ahLst/>
            <a:cxnLst/>
            <a:rect l="l" t="t" r="r" b="b"/>
            <a:pathLst>
              <a:path w="2686187" h="3914297">
                <a:moveTo>
                  <a:pt x="0" y="0"/>
                </a:moveTo>
                <a:lnTo>
                  <a:pt x="2686186" y="0"/>
                </a:lnTo>
                <a:lnTo>
                  <a:pt x="2686186" y="3914297"/>
                </a:lnTo>
                <a:lnTo>
                  <a:pt x="0" y="391429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336183" y="2653049"/>
            <a:ext cx="1254263" cy="1197821"/>
          </a:xfrm>
          <a:custGeom>
            <a:avLst/>
            <a:gdLst/>
            <a:ahLst/>
            <a:cxnLst/>
            <a:rect l="l" t="t" r="r" b="b"/>
            <a:pathLst>
              <a:path w="1254263" h="1197821">
                <a:moveTo>
                  <a:pt x="0" y="0"/>
                </a:moveTo>
                <a:lnTo>
                  <a:pt x="1254263" y="0"/>
                </a:lnTo>
                <a:lnTo>
                  <a:pt x="1254263" y="1197822"/>
                </a:lnTo>
                <a:lnTo>
                  <a:pt x="0" y="119782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4701391" y="758740"/>
            <a:ext cx="8885219" cy="700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9"/>
              </a:lnSpc>
            </a:pPr>
            <a:r>
              <a:rPr lang="en-US" sz="3999" b="1">
                <a:solidFill>
                  <a:srgbClr val="073699"/>
                </a:solidFill>
                <a:latin typeface="Poppins Bold"/>
                <a:ea typeface="Poppins Bold"/>
                <a:cs typeface="Poppins Bold"/>
                <a:sym typeface="Poppins Bold"/>
              </a:rPr>
              <a:t>OPTIMA CRM</a:t>
            </a:r>
            <a:r>
              <a:rPr lang="en-US" sz="3999">
                <a:solidFill>
                  <a:srgbClr val="07369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SECURITY OVERVIEW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60529" y="1517922"/>
            <a:ext cx="15424080" cy="475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8"/>
              </a:lnSpc>
            </a:pPr>
            <a:r>
              <a:rPr lang="en-US" sz="2700">
                <a:solidFill>
                  <a:srgbClr val="073699"/>
                </a:solidFill>
                <a:latin typeface="Poppins"/>
                <a:ea typeface="Poppins"/>
                <a:cs typeface="Poppins"/>
                <a:sym typeface="Poppins"/>
              </a:rPr>
              <a:t>Protecting Your Real Estate Data with Enterprise-Grade Cloud Security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05987" y="4060421"/>
            <a:ext cx="2219405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22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Secure Cloud Infrastructure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05987" y="4819821"/>
            <a:ext cx="2314655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9"/>
              </a:lnSpc>
            </a:pPr>
            <a:r>
              <a:rPr lang="en-US" sz="1299">
                <a:solidFill>
                  <a:srgbClr val="FFFFFF"/>
                </a:solidFill>
                <a:latin typeface="Morisawa Role Sans Text Pro"/>
                <a:ea typeface="Morisawa Role Sans Text Pro"/>
                <a:cs typeface="Morisawa Role Sans Text Pro"/>
                <a:sym typeface="Morisawa Role Sans Text Pro"/>
              </a:rPr>
              <a:t> Enterprise-Grade Data Centers</a:t>
            </a:r>
          </a:p>
          <a:p>
            <a:pPr algn="ctr">
              <a:lnSpc>
                <a:spcPts val="1949"/>
              </a:lnSpc>
            </a:pPr>
            <a:r>
              <a:rPr lang="en-US" sz="1299">
                <a:solidFill>
                  <a:srgbClr val="FFFFFF"/>
                </a:solidFill>
                <a:latin typeface="Morisawa Role Sans Text Pro"/>
                <a:ea typeface="Morisawa Role Sans Text Pro"/>
                <a:cs typeface="Morisawa Role Sans Text Pro"/>
                <a:sym typeface="Morisawa Role Sans Text Pro"/>
              </a:rPr>
              <a:t> 24/7 Monitoring</a:t>
            </a:r>
          </a:p>
          <a:p>
            <a:pPr algn="ctr">
              <a:lnSpc>
                <a:spcPts val="1949"/>
              </a:lnSpc>
            </a:pPr>
            <a:r>
              <a:rPr lang="en-US" sz="1299">
                <a:solidFill>
                  <a:srgbClr val="FFFFFF"/>
                </a:solidFill>
                <a:latin typeface="Morisawa Role Sans Text Pro"/>
                <a:ea typeface="Morisawa Role Sans Text Pro"/>
                <a:cs typeface="Morisawa Role Sans Text Pro"/>
                <a:sym typeface="Morisawa Role Sans Text Pro"/>
              </a:rPr>
              <a:t> Firewalls &amp; DDoS Protection</a:t>
            </a:r>
          </a:p>
          <a:p>
            <a:pPr algn="ctr">
              <a:lnSpc>
                <a:spcPts val="1949"/>
              </a:lnSpc>
            </a:pPr>
            <a:endParaRPr lang="en-US" sz="1299">
              <a:solidFill>
                <a:srgbClr val="FFFFFF"/>
              </a:solidFill>
              <a:latin typeface="Morisawa Role Sans Text Pro"/>
              <a:ea typeface="Morisawa Role Sans Text Pro"/>
              <a:cs typeface="Morisawa Role Sans Text Pro"/>
              <a:sym typeface="Morisawa Role Sans Text Pro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847798" y="4012796"/>
            <a:ext cx="1955774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Data Encryption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485646" y="4012796"/>
            <a:ext cx="2457401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Role-Based Access Control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381290" y="4012796"/>
            <a:ext cx="2457401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Automated Backups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260426" y="4012796"/>
            <a:ext cx="2457401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Activity Monitoring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5149088" y="4012796"/>
            <a:ext cx="2457401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Regular Security Updates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596984" y="4871655"/>
            <a:ext cx="2457401" cy="474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9"/>
              </a:lnSpc>
            </a:pPr>
            <a:r>
              <a:rPr lang="en-US" sz="12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Encrypted In Transit &amp; At Rest</a:t>
            </a:r>
          </a:p>
          <a:p>
            <a:pPr algn="ctr">
              <a:lnSpc>
                <a:spcPts val="1949"/>
              </a:lnSpc>
            </a:pPr>
            <a:r>
              <a:rPr lang="en-US" sz="12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HTTPS / SSL Security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485646" y="4871655"/>
            <a:ext cx="2457401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9"/>
              </a:lnSpc>
            </a:pPr>
            <a:r>
              <a:rPr lang="en-US" sz="12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User Permissions</a:t>
            </a:r>
          </a:p>
          <a:p>
            <a:pPr algn="ctr">
              <a:lnSpc>
                <a:spcPts val="1949"/>
              </a:lnSpc>
            </a:pPr>
            <a:r>
              <a:rPr lang="en-US" sz="12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Role-Based Access</a:t>
            </a:r>
          </a:p>
          <a:p>
            <a:pPr algn="ctr">
              <a:lnSpc>
                <a:spcPts val="1949"/>
              </a:lnSpc>
            </a:pPr>
            <a:r>
              <a:rPr lang="en-US" sz="12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Restricted Data Viewing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381290" y="4871655"/>
            <a:ext cx="2457401" cy="474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9"/>
              </a:lnSpc>
            </a:pPr>
            <a:r>
              <a:rPr lang="en-US" sz="12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Daily Backup &amp; Recovery</a:t>
            </a:r>
          </a:p>
          <a:p>
            <a:pPr algn="ctr">
              <a:lnSpc>
                <a:spcPts val="1949"/>
              </a:lnSpc>
            </a:pPr>
            <a:r>
              <a:rPr lang="en-US" sz="12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Data Loss Protection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260426" y="4871655"/>
            <a:ext cx="2457401" cy="474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9"/>
              </a:lnSpc>
            </a:pPr>
            <a:r>
              <a:rPr lang="en-US" sz="12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Audit Logs</a:t>
            </a:r>
          </a:p>
          <a:p>
            <a:pPr algn="ctr">
              <a:lnSpc>
                <a:spcPts val="1949"/>
              </a:lnSpc>
            </a:pPr>
            <a:r>
              <a:rPr lang="en-US" sz="12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User Activity Tracking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5149088" y="4871655"/>
            <a:ext cx="2457401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9"/>
              </a:lnSpc>
            </a:pPr>
            <a:r>
              <a:rPr lang="en-US" sz="12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Patches &amp; Upgrades</a:t>
            </a:r>
          </a:p>
          <a:p>
            <a:pPr algn="ctr">
              <a:lnSpc>
                <a:spcPts val="1949"/>
              </a:lnSpc>
            </a:pPr>
            <a:r>
              <a:rPr lang="en-US" sz="12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Threat Protection</a:t>
            </a:r>
          </a:p>
          <a:p>
            <a:pPr algn="ctr">
              <a:lnSpc>
                <a:spcPts val="1949"/>
              </a:lnSpc>
            </a:pPr>
            <a:endParaRPr lang="en-US" sz="1299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grpSp>
        <p:nvGrpSpPr>
          <p:cNvPr id="24" name="Group 24"/>
          <p:cNvGrpSpPr/>
          <p:nvPr/>
        </p:nvGrpSpPr>
        <p:grpSpPr>
          <a:xfrm>
            <a:off x="1448805" y="6485491"/>
            <a:ext cx="976437" cy="976437"/>
            <a:chOff x="0" y="0"/>
            <a:chExt cx="1301915" cy="1301915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1301915" cy="1301915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sq">
                <a:solidFill>
                  <a:srgbClr val="11468C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307553" y="419183"/>
              <a:ext cx="686810" cy="473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lang="en-US" sz="2400" b="1">
                  <a:solidFill>
                    <a:srgbClr val="11468C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01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337467" y="6485491"/>
            <a:ext cx="976437" cy="976437"/>
            <a:chOff x="0" y="0"/>
            <a:chExt cx="1301915" cy="1301915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1301915" cy="1301915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sq">
                <a:solidFill>
                  <a:srgbClr val="1D8BC9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33" name="TextBox 33"/>
            <p:cNvSpPr txBox="1"/>
            <p:nvPr/>
          </p:nvSpPr>
          <p:spPr>
            <a:xfrm>
              <a:off x="307553" y="419183"/>
              <a:ext cx="686810" cy="473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lang="en-US" sz="2400" b="1">
                  <a:solidFill>
                    <a:srgbClr val="1D8BC9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02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7226128" y="6485491"/>
            <a:ext cx="976437" cy="976437"/>
            <a:chOff x="0" y="0"/>
            <a:chExt cx="1301915" cy="1301915"/>
          </a:xfrm>
        </p:grpSpPr>
        <p:grpSp>
          <p:nvGrpSpPr>
            <p:cNvPr id="35" name="Group 35"/>
            <p:cNvGrpSpPr/>
            <p:nvPr/>
          </p:nvGrpSpPr>
          <p:grpSpPr>
            <a:xfrm>
              <a:off x="0" y="0"/>
              <a:ext cx="1301915" cy="1301915"/>
              <a:chOff x="0" y="0"/>
              <a:chExt cx="812800" cy="8128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sq">
                <a:solidFill>
                  <a:srgbClr val="2BC5C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38" name="TextBox 38"/>
            <p:cNvSpPr txBox="1"/>
            <p:nvPr/>
          </p:nvSpPr>
          <p:spPr>
            <a:xfrm>
              <a:off x="307553" y="419183"/>
              <a:ext cx="686810" cy="473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lang="en-US" sz="2400" b="1">
                  <a:solidFill>
                    <a:srgbClr val="2BC5CD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03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0114790" y="6485491"/>
            <a:ext cx="976437" cy="976437"/>
            <a:chOff x="0" y="0"/>
            <a:chExt cx="1301915" cy="1301915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1301915" cy="1301915"/>
              <a:chOff x="0" y="0"/>
              <a:chExt cx="812800" cy="8128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sq">
                <a:solidFill>
                  <a:srgbClr val="31BF8A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43" name="TextBox 43"/>
            <p:cNvSpPr txBox="1"/>
            <p:nvPr/>
          </p:nvSpPr>
          <p:spPr>
            <a:xfrm>
              <a:off x="307553" y="419183"/>
              <a:ext cx="686810" cy="473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lang="en-US" sz="2400" b="1">
                  <a:solidFill>
                    <a:srgbClr val="31BF8A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04</a:t>
              </a: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3003451" y="6485491"/>
            <a:ext cx="976437" cy="976437"/>
            <a:chOff x="0" y="0"/>
            <a:chExt cx="1301915" cy="1301915"/>
          </a:xfrm>
        </p:grpSpPr>
        <p:grpSp>
          <p:nvGrpSpPr>
            <p:cNvPr id="45" name="Group 45"/>
            <p:cNvGrpSpPr/>
            <p:nvPr/>
          </p:nvGrpSpPr>
          <p:grpSpPr>
            <a:xfrm>
              <a:off x="0" y="0"/>
              <a:ext cx="1301915" cy="1301915"/>
              <a:chOff x="0" y="0"/>
              <a:chExt cx="812800" cy="81280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sq">
                <a:solidFill>
                  <a:srgbClr val="77BF6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48" name="TextBox 48"/>
            <p:cNvSpPr txBox="1"/>
            <p:nvPr/>
          </p:nvSpPr>
          <p:spPr>
            <a:xfrm>
              <a:off x="307553" y="419183"/>
              <a:ext cx="686810" cy="473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lang="en-US" sz="2400" b="1">
                  <a:solidFill>
                    <a:srgbClr val="77BF6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05</a:t>
              </a: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15892113" y="6485491"/>
            <a:ext cx="976437" cy="976437"/>
            <a:chOff x="0" y="0"/>
            <a:chExt cx="1301915" cy="1301915"/>
          </a:xfrm>
        </p:grpSpPr>
        <p:grpSp>
          <p:nvGrpSpPr>
            <p:cNvPr id="50" name="Group 50"/>
            <p:cNvGrpSpPr/>
            <p:nvPr/>
          </p:nvGrpSpPr>
          <p:grpSpPr>
            <a:xfrm>
              <a:off x="0" y="0"/>
              <a:ext cx="1301915" cy="1301915"/>
              <a:chOff x="0" y="0"/>
              <a:chExt cx="812800" cy="812800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sq">
                <a:solidFill>
                  <a:srgbClr val="519D39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TextBox 5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53" name="TextBox 53"/>
            <p:cNvSpPr txBox="1"/>
            <p:nvPr/>
          </p:nvSpPr>
          <p:spPr>
            <a:xfrm>
              <a:off x="307553" y="419183"/>
              <a:ext cx="686810" cy="473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lang="en-US" sz="2400" b="1">
                  <a:solidFill>
                    <a:srgbClr val="519D39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06</a:t>
              </a:r>
            </a:p>
          </p:txBody>
        </p:sp>
      </p:grpSp>
      <p:sp>
        <p:nvSpPr>
          <p:cNvPr id="54" name="Freeform 54"/>
          <p:cNvSpPr/>
          <p:nvPr/>
        </p:nvSpPr>
        <p:spPr>
          <a:xfrm>
            <a:off x="4226774" y="2653049"/>
            <a:ext cx="1197821" cy="1197821"/>
          </a:xfrm>
          <a:custGeom>
            <a:avLst/>
            <a:gdLst/>
            <a:ahLst/>
            <a:cxnLst/>
            <a:rect l="l" t="t" r="r" b="b"/>
            <a:pathLst>
              <a:path w="1197821" h="1197821">
                <a:moveTo>
                  <a:pt x="0" y="0"/>
                </a:moveTo>
                <a:lnTo>
                  <a:pt x="1197822" y="0"/>
                </a:lnTo>
                <a:lnTo>
                  <a:pt x="1197822" y="1197822"/>
                </a:lnTo>
                <a:lnTo>
                  <a:pt x="0" y="119782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5" name="Freeform 55"/>
          <p:cNvSpPr/>
          <p:nvPr/>
        </p:nvSpPr>
        <p:spPr>
          <a:xfrm>
            <a:off x="6898114" y="2653049"/>
            <a:ext cx="1632465" cy="1197821"/>
          </a:xfrm>
          <a:custGeom>
            <a:avLst/>
            <a:gdLst/>
            <a:ahLst/>
            <a:cxnLst/>
            <a:rect l="l" t="t" r="r" b="b"/>
            <a:pathLst>
              <a:path w="1632465" h="1197821">
                <a:moveTo>
                  <a:pt x="0" y="0"/>
                </a:moveTo>
                <a:lnTo>
                  <a:pt x="1632465" y="0"/>
                </a:lnTo>
                <a:lnTo>
                  <a:pt x="1632465" y="1197822"/>
                </a:lnTo>
                <a:lnTo>
                  <a:pt x="0" y="119782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6" name="Freeform 56"/>
          <p:cNvSpPr/>
          <p:nvPr/>
        </p:nvSpPr>
        <p:spPr>
          <a:xfrm>
            <a:off x="10056873" y="2662574"/>
            <a:ext cx="1163384" cy="1197821"/>
          </a:xfrm>
          <a:custGeom>
            <a:avLst/>
            <a:gdLst/>
            <a:ahLst/>
            <a:cxnLst/>
            <a:rect l="l" t="t" r="r" b="b"/>
            <a:pathLst>
              <a:path w="1163384" h="1197821">
                <a:moveTo>
                  <a:pt x="0" y="0"/>
                </a:moveTo>
                <a:lnTo>
                  <a:pt x="1163384" y="0"/>
                </a:lnTo>
                <a:lnTo>
                  <a:pt x="1163384" y="1197822"/>
                </a:lnTo>
                <a:lnTo>
                  <a:pt x="0" y="1197822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7" name="Freeform 57"/>
          <p:cNvSpPr/>
          <p:nvPr/>
        </p:nvSpPr>
        <p:spPr>
          <a:xfrm>
            <a:off x="12797744" y="2653049"/>
            <a:ext cx="1382766" cy="1197821"/>
          </a:xfrm>
          <a:custGeom>
            <a:avLst/>
            <a:gdLst/>
            <a:ahLst/>
            <a:cxnLst/>
            <a:rect l="l" t="t" r="r" b="b"/>
            <a:pathLst>
              <a:path w="1382766" h="1197821">
                <a:moveTo>
                  <a:pt x="0" y="0"/>
                </a:moveTo>
                <a:lnTo>
                  <a:pt x="1382766" y="0"/>
                </a:lnTo>
                <a:lnTo>
                  <a:pt x="1382766" y="1197822"/>
                </a:lnTo>
                <a:lnTo>
                  <a:pt x="0" y="1197822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8" name="Freeform 58"/>
          <p:cNvSpPr/>
          <p:nvPr/>
        </p:nvSpPr>
        <p:spPr>
          <a:xfrm>
            <a:off x="15811818" y="2653049"/>
            <a:ext cx="1131941" cy="1197821"/>
          </a:xfrm>
          <a:custGeom>
            <a:avLst/>
            <a:gdLst/>
            <a:ahLst/>
            <a:cxnLst/>
            <a:rect l="l" t="t" r="r" b="b"/>
            <a:pathLst>
              <a:path w="1131941" h="1197821">
                <a:moveTo>
                  <a:pt x="0" y="0"/>
                </a:moveTo>
                <a:lnTo>
                  <a:pt x="1131941" y="0"/>
                </a:lnTo>
                <a:lnTo>
                  <a:pt x="1131941" y="1197822"/>
                </a:lnTo>
                <a:lnTo>
                  <a:pt x="0" y="1197822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grpSp>
        <p:nvGrpSpPr>
          <p:cNvPr id="59" name="Group 59"/>
          <p:cNvGrpSpPr/>
          <p:nvPr/>
        </p:nvGrpSpPr>
        <p:grpSpPr>
          <a:xfrm>
            <a:off x="409526" y="8119153"/>
            <a:ext cx="17196963" cy="2104643"/>
            <a:chOff x="0" y="0"/>
            <a:chExt cx="4529241" cy="554309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4529241" cy="554309"/>
            </a:xfrm>
            <a:custGeom>
              <a:avLst/>
              <a:gdLst/>
              <a:ahLst/>
              <a:cxnLst/>
              <a:rect l="l" t="t" r="r" b="b"/>
              <a:pathLst>
                <a:path w="4529241" h="554309">
                  <a:moveTo>
                    <a:pt x="16207" y="0"/>
                  </a:moveTo>
                  <a:lnTo>
                    <a:pt x="4513035" y="0"/>
                  </a:lnTo>
                  <a:cubicBezTo>
                    <a:pt x="4521985" y="0"/>
                    <a:pt x="4529241" y="7256"/>
                    <a:pt x="4529241" y="16207"/>
                  </a:cubicBezTo>
                  <a:lnTo>
                    <a:pt x="4529241" y="538103"/>
                  </a:lnTo>
                  <a:cubicBezTo>
                    <a:pt x="4529241" y="547053"/>
                    <a:pt x="4521985" y="554309"/>
                    <a:pt x="4513035" y="554309"/>
                  </a:cubicBezTo>
                  <a:lnTo>
                    <a:pt x="16207" y="554309"/>
                  </a:lnTo>
                  <a:cubicBezTo>
                    <a:pt x="11909" y="554309"/>
                    <a:pt x="7786" y="552602"/>
                    <a:pt x="4747" y="549562"/>
                  </a:cubicBezTo>
                  <a:cubicBezTo>
                    <a:pt x="1708" y="546523"/>
                    <a:pt x="0" y="542401"/>
                    <a:pt x="0" y="538103"/>
                  </a:cubicBezTo>
                  <a:lnTo>
                    <a:pt x="0" y="16207"/>
                  </a:lnTo>
                  <a:cubicBezTo>
                    <a:pt x="0" y="7256"/>
                    <a:pt x="7256" y="0"/>
                    <a:pt x="16207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E9E9E9"/>
              </a:solidFill>
              <a:prstDash val="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0" y="-257175"/>
              <a:ext cx="4529241" cy="8114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250"/>
                </a:lnSpc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4942596" y="7700551"/>
            <a:ext cx="7855148" cy="779672"/>
            <a:chOff x="0" y="0"/>
            <a:chExt cx="2068846" cy="205346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2068846" cy="205346"/>
            </a:xfrm>
            <a:custGeom>
              <a:avLst/>
              <a:gdLst/>
              <a:ahLst/>
              <a:cxnLst/>
              <a:rect l="l" t="t" r="r" b="b"/>
              <a:pathLst>
                <a:path w="2068846" h="205346">
                  <a:moveTo>
                    <a:pt x="98559" y="0"/>
                  </a:moveTo>
                  <a:lnTo>
                    <a:pt x="1970287" y="0"/>
                  </a:lnTo>
                  <a:cubicBezTo>
                    <a:pt x="1996426" y="0"/>
                    <a:pt x="2021495" y="10384"/>
                    <a:pt x="2039979" y="28867"/>
                  </a:cubicBezTo>
                  <a:cubicBezTo>
                    <a:pt x="2058462" y="47350"/>
                    <a:pt x="2068846" y="72419"/>
                    <a:pt x="2068846" y="98559"/>
                  </a:cubicBezTo>
                  <a:lnTo>
                    <a:pt x="2068846" y="106787"/>
                  </a:lnTo>
                  <a:cubicBezTo>
                    <a:pt x="2068846" y="132927"/>
                    <a:pt x="2058462" y="157995"/>
                    <a:pt x="2039979" y="176479"/>
                  </a:cubicBezTo>
                  <a:cubicBezTo>
                    <a:pt x="2021495" y="194962"/>
                    <a:pt x="1996426" y="205346"/>
                    <a:pt x="1970287" y="205346"/>
                  </a:cubicBezTo>
                  <a:lnTo>
                    <a:pt x="98559" y="205346"/>
                  </a:lnTo>
                  <a:cubicBezTo>
                    <a:pt x="72419" y="205346"/>
                    <a:pt x="47350" y="194962"/>
                    <a:pt x="28867" y="176479"/>
                  </a:cubicBezTo>
                  <a:cubicBezTo>
                    <a:pt x="10384" y="157995"/>
                    <a:pt x="0" y="132927"/>
                    <a:pt x="0" y="106787"/>
                  </a:cubicBezTo>
                  <a:lnTo>
                    <a:pt x="0" y="98559"/>
                  </a:lnTo>
                  <a:cubicBezTo>
                    <a:pt x="0" y="72419"/>
                    <a:pt x="10384" y="47350"/>
                    <a:pt x="28867" y="28867"/>
                  </a:cubicBezTo>
                  <a:cubicBezTo>
                    <a:pt x="47350" y="10384"/>
                    <a:pt x="72419" y="0"/>
                    <a:pt x="98559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E9E9E9"/>
              </a:solidFill>
              <a:prstDash val="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0" y="-257175"/>
              <a:ext cx="2068846" cy="4625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250"/>
                </a:lnSpc>
              </a:pPr>
              <a:endParaRPr/>
            </a:p>
          </p:txBody>
        </p:sp>
      </p:grpSp>
      <p:sp>
        <p:nvSpPr>
          <p:cNvPr id="65" name="TextBox 65"/>
          <p:cNvSpPr txBox="1"/>
          <p:nvPr/>
        </p:nvSpPr>
        <p:spPr>
          <a:xfrm>
            <a:off x="5181249" y="7861978"/>
            <a:ext cx="7413792" cy="414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2400" b="1">
                <a:solidFill>
                  <a:srgbClr val="09843A"/>
                </a:solidFill>
                <a:latin typeface="Poppins Bold"/>
                <a:ea typeface="Poppins Bold"/>
                <a:cs typeface="Poppins Bold"/>
                <a:sym typeface="Poppins Bold"/>
              </a:rPr>
              <a:t>Why Cloud SaaS is Safer Than On-Premise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784430" y="8713512"/>
            <a:ext cx="2619036" cy="379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8"/>
              </a:lnSpc>
            </a:pPr>
            <a:r>
              <a:rPr lang="en-US" sz="2200" b="1">
                <a:solidFill>
                  <a:srgbClr val="073699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Office Server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783517" y="9541171"/>
            <a:ext cx="3254781" cy="379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8"/>
              </a:lnSpc>
            </a:pPr>
            <a:r>
              <a:rPr lang="en-US" sz="2200" b="1">
                <a:solidFill>
                  <a:srgbClr val="073699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Optima CRM Cloud</a:t>
            </a:r>
          </a:p>
        </p:txBody>
      </p:sp>
      <p:sp>
        <p:nvSpPr>
          <p:cNvPr id="68" name="AutoShape 68"/>
          <p:cNvSpPr/>
          <p:nvPr/>
        </p:nvSpPr>
        <p:spPr>
          <a:xfrm flipH="1">
            <a:off x="3749733" y="8703987"/>
            <a:ext cx="0" cy="1327910"/>
          </a:xfrm>
          <a:prstGeom prst="line">
            <a:avLst/>
          </a:prstGeom>
          <a:ln w="19050" cap="flat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9" name="TextBox 69"/>
          <p:cNvSpPr txBox="1"/>
          <p:nvPr/>
        </p:nvSpPr>
        <p:spPr>
          <a:xfrm>
            <a:off x="4096000" y="8520920"/>
            <a:ext cx="3138559" cy="555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Hardware Failure Risk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4096000" y="9331621"/>
            <a:ext cx="3138559" cy="555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✓ Redundant </a:t>
            </a:r>
          </a:p>
        </p:txBody>
      </p:sp>
      <p:sp>
        <p:nvSpPr>
          <p:cNvPr id="71" name="AutoShape 71"/>
          <p:cNvSpPr/>
          <p:nvPr/>
        </p:nvSpPr>
        <p:spPr>
          <a:xfrm flipH="1">
            <a:off x="7056610" y="8703987"/>
            <a:ext cx="0" cy="1327910"/>
          </a:xfrm>
          <a:prstGeom prst="line">
            <a:avLst/>
          </a:prstGeom>
          <a:ln w="19050" cap="flat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2" name="AutoShape 72"/>
          <p:cNvSpPr/>
          <p:nvPr/>
        </p:nvSpPr>
        <p:spPr>
          <a:xfrm>
            <a:off x="10351820" y="8703987"/>
            <a:ext cx="0" cy="1327910"/>
          </a:xfrm>
          <a:prstGeom prst="line">
            <a:avLst/>
          </a:prstGeom>
          <a:ln w="19050" cap="flat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3" name="AutoShape 73"/>
          <p:cNvSpPr/>
          <p:nvPr/>
        </p:nvSpPr>
        <p:spPr>
          <a:xfrm>
            <a:off x="13875237" y="8703987"/>
            <a:ext cx="0" cy="1327910"/>
          </a:xfrm>
          <a:prstGeom prst="line">
            <a:avLst/>
          </a:prstGeom>
          <a:ln w="19050" cap="flat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4" name="TextBox 74"/>
          <p:cNvSpPr txBox="1"/>
          <p:nvPr/>
        </p:nvSpPr>
        <p:spPr>
          <a:xfrm>
            <a:off x="7339334" y="8520920"/>
            <a:ext cx="2569992" cy="555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Manual Backups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7339334" y="9331621"/>
            <a:ext cx="2888661" cy="555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✓ Automated Backups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0709754" y="8520920"/>
            <a:ext cx="3089284" cy="555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Limited IT Security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0709754" y="9331621"/>
            <a:ext cx="3089284" cy="555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✓ Enterprise Protection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4280796" y="8520920"/>
            <a:ext cx="2978504" cy="555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Local Risks (Fire/Theft)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4280796" y="9331621"/>
            <a:ext cx="3089284" cy="555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✓ Secure Data Centers</a:t>
            </a:r>
          </a:p>
        </p:txBody>
      </p:sp>
      <p:grpSp>
        <p:nvGrpSpPr>
          <p:cNvPr id="80" name="Group 80"/>
          <p:cNvGrpSpPr/>
          <p:nvPr/>
        </p:nvGrpSpPr>
        <p:grpSpPr>
          <a:xfrm>
            <a:off x="3025392" y="9283459"/>
            <a:ext cx="11538788" cy="112508"/>
            <a:chOff x="0" y="0"/>
            <a:chExt cx="3039022" cy="29632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3039022" cy="29632"/>
            </a:xfrm>
            <a:custGeom>
              <a:avLst/>
              <a:gdLst/>
              <a:ahLst/>
              <a:cxnLst/>
              <a:rect l="l" t="t" r="r" b="b"/>
              <a:pathLst>
                <a:path w="3039022" h="29632">
                  <a:moveTo>
                    <a:pt x="11406" y="0"/>
                  </a:moveTo>
                  <a:lnTo>
                    <a:pt x="3027616" y="0"/>
                  </a:lnTo>
                  <a:cubicBezTo>
                    <a:pt x="3033916" y="0"/>
                    <a:pt x="3039022" y="5107"/>
                    <a:pt x="3039022" y="11406"/>
                  </a:cubicBezTo>
                  <a:lnTo>
                    <a:pt x="3039022" y="18226"/>
                  </a:lnTo>
                  <a:cubicBezTo>
                    <a:pt x="3039022" y="24525"/>
                    <a:pt x="3033916" y="29632"/>
                    <a:pt x="3027616" y="29632"/>
                  </a:cubicBezTo>
                  <a:lnTo>
                    <a:pt x="11406" y="29632"/>
                  </a:lnTo>
                  <a:cubicBezTo>
                    <a:pt x="5107" y="29632"/>
                    <a:pt x="0" y="24525"/>
                    <a:pt x="0" y="18226"/>
                  </a:cubicBezTo>
                  <a:lnTo>
                    <a:pt x="0" y="11406"/>
                  </a:lnTo>
                  <a:cubicBezTo>
                    <a:pt x="0" y="5107"/>
                    <a:pt x="5107" y="0"/>
                    <a:pt x="114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TextBox 82"/>
            <p:cNvSpPr txBox="1"/>
            <p:nvPr/>
          </p:nvSpPr>
          <p:spPr>
            <a:xfrm>
              <a:off x="0" y="-257175"/>
              <a:ext cx="3039022" cy="2868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250"/>
                </a:lnSpc>
              </a:pPr>
              <a:endParaRPr/>
            </a:p>
          </p:txBody>
        </p:sp>
      </p:grpSp>
      <p:sp>
        <p:nvSpPr>
          <p:cNvPr id="83" name="AutoShape 83"/>
          <p:cNvSpPr/>
          <p:nvPr/>
        </p:nvSpPr>
        <p:spPr>
          <a:xfrm>
            <a:off x="601678" y="9341146"/>
            <a:ext cx="16657622" cy="0"/>
          </a:xfrm>
          <a:prstGeom prst="line">
            <a:avLst/>
          </a:prstGeom>
          <a:ln w="19050" cap="flat">
            <a:solidFill>
              <a:srgbClr val="E9E9E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025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3511017" y="2621986"/>
            <a:ext cx="3223447" cy="3020980"/>
            <a:chOff x="0" y="0"/>
            <a:chExt cx="908432" cy="85137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08432" cy="851373"/>
            </a:xfrm>
            <a:custGeom>
              <a:avLst/>
              <a:gdLst/>
              <a:ahLst/>
              <a:cxnLst/>
              <a:rect l="l" t="t" r="r" b="b"/>
              <a:pathLst>
                <a:path w="908432" h="851373">
                  <a:moveTo>
                    <a:pt x="120088" y="0"/>
                  </a:moveTo>
                  <a:lnTo>
                    <a:pt x="788344" y="0"/>
                  </a:lnTo>
                  <a:cubicBezTo>
                    <a:pt x="854667" y="0"/>
                    <a:pt x="908432" y="53765"/>
                    <a:pt x="908432" y="120088"/>
                  </a:cubicBezTo>
                  <a:lnTo>
                    <a:pt x="908432" y="731285"/>
                  </a:lnTo>
                  <a:cubicBezTo>
                    <a:pt x="908432" y="797608"/>
                    <a:pt x="854667" y="851373"/>
                    <a:pt x="788344" y="851373"/>
                  </a:cubicBezTo>
                  <a:lnTo>
                    <a:pt x="120088" y="851373"/>
                  </a:lnTo>
                  <a:cubicBezTo>
                    <a:pt x="53765" y="851373"/>
                    <a:pt x="0" y="797608"/>
                    <a:pt x="0" y="731285"/>
                  </a:cubicBezTo>
                  <a:lnTo>
                    <a:pt x="0" y="120088"/>
                  </a:lnTo>
                  <a:cubicBezTo>
                    <a:pt x="0" y="53765"/>
                    <a:pt x="53765" y="0"/>
                    <a:pt x="120088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gradFill>
                <a:gsLst>
                  <a:gs pos="0">
                    <a:srgbClr val="001F65">
                      <a:alpha val="100000"/>
                    </a:srgbClr>
                  </a:gs>
                  <a:gs pos="100000">
                    <a:srgbClr val="6895FD">
                      <a:alpha val="100000"/>
                    </a:srgbClr>
                  </a:gs>
                </a:gsLst>
                <a:lin ang="5400000"/>
              </a:gradFill>
              <a:prstDash val="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908432" cy="8989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511017" y="6439820"/>
            <a:ext cx="3223447" cy="3020980"/>
            <a:chOff x="0" y="0"/>
            <a:chExt cx="908432" cy="85137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08432" cy="851373"/>
            </a:xfrm>
            <a:custGeom>
              <a:avLst/>
              <a:gdLst/>
              <a:ahLst/>
              <a:cxnLst/>
              <a:rect l="l" t="t" r="r" b="b"/>
              <a:pathLst>
                <a:path w="908432" h="851373">
                  <a:moveTo>
                    <a:pt x="120088" y="0"/>
                  </a:moveTo>
                  <a:lnTo>
                    <a:pt x="788344" y="0"/>
                  </a:lnTo>
                  <a:cubicBezTo>
                    <a:pt x="854667" y="0"/>
                    <a:pt x="908432" y="53765"/>
                    <a:pt x="908432" y="120088"/>
                  </a:cubicBezTo>
                  <a:lnTo>
                    <a:pt x="908432" y="731285"/>
                  </a:lnTo>
                  <a:cubicBezTo>
                    <a:pt x="908432" y="797608"/>
                    <a:pt x="854667" y="851373"/>
                    <a:pt x="788344" y="851373"/>
                  </a:cubicBezTo>
                  <a:lnTo>
                    <a:pt x="120088" y="851373"/>
                  </a:lnTo>
                  <a:cubicBezTo>
                    <a:pt x="53765" y="851373"/>
                    <a:pt x="0" y="797608"/>
                    <a:pt x="0" y="731285"/>
                  </a:cubicBezTo>
                  <a:lnTo>
                    <a:pt x="0" y="120088"/>
                  </a:lnTo>
                  <a:cubicBezTo>
                    <a:pt x="0" y="53765"/>
                    <a:pt x="53765" y="0"/>
                    <a:pt x="120088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gradFill>
                <a:gsLst>
                  <a:gs pos="0">
                    <a:srgbClr val="001F65">
                      <a:alpha val="100000"/>
                    </a:srgbClr>
                  </a:gs>
                  <a:gs pos="100000">
                    <a:srgbClr val="6895FD">
                      <a:alpha val="100000"/>
                    </a:srgbClr>
                  </a:gs>
                </a:gsLst>
                <a:lin ang="5400000"/>
              </a:gradFill>
              <a:prstDash val="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908432" cy="8989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534007" y="2621986"/>
            <a:ext cx="3223447" cy="3020980"/>
            <a:chOff x="0" y="0"/>
            <a:chExt cx="908432" cy="85137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08432" cy="851373"/>
            </a:xfrm>
            <a:custGeom>
              <a:avLst/>
              <a:gdLst/>
              <a:ahLst/>
              <a:cxnLst/>
              <a:rect l="l" t="t" r="r" b="b"/>
              <a:pathLst>
                <a:path w="908432" h="851373">
                  <a:moveTo>
                    <a:pt x="120088" y="0"/>
                  </a:moveTo>
                  <a:lnTo>
                    <a:pt x="788344" y="0"/>
                  </a:lnTo>
                  <a:cubicBezTo>
                    <a:pt x="854667" y="0"/>
                    <a:pt x="908432" y="53765"/>
                    <a:pt x="908432" y="120088"/>
                  </a:cubicBezTo>
                  <a:lnTo>
                    <a:pt x="908432" y="731285"/>
                  </a:lnTo>
                  <a:cubicBezTo>
                    <a:pt x="908432" y="797608"/>
                    <a:pt x="854667" y="851373"/>
                    <a:pt x="788344" y="851373"/>
                  </a:cubicBezTo>
                  <a:lnTo>
                    <a:pt x="120088" y="851373"/>
                  </a:lnTo>
                  <a:cubicBezTo>
                    <a:pt x="53765" y="851373"/>
                    <a:pt x="0" y="797608"/>
                    <a:pt x="0" y="731285"/>
                  </a:cubicBezTo>
                  <a:lnTo>
                    <a:pt x="0" y="120088"/>
                  </a:lnTo>
                  <a:cubicBezTo>
                    <a:pt x="0" y="53765"/>
                    <a:pt x="53765" y="0"/>
                    <a:pt x="120088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gradFill>
                <a:gsLst>
                  <a:gs pos="0">
                    <a:srgbClr val="001F65">
                      <a:alpha val="100000"/>
                    </a:srgbClr>
                  </a:gs>
                  <a:gs pos="100000">
                    <a:srgbClr val="6895FD">
                      <a:alpha val="100000"/>
                    </a:srgbClr>
                  </a:gs>
                </a:gsLst>
                <a:lin ang="5400000"/>
              </a:gradFill>
              <a:prstDash val="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908432" cy="8989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534007" y="6439820"/>
            <a:ext cx="3223447" cy="3020980"/>
            <a:chOff x="0" y="0"/>
            <a:chExt cx="908432" cy="85137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08432" cy="851373"/>
            </a:xfrm>
            <a:custGeom>
              <a:avLst/>
              <a:gdLst/>
              <a:ahLst/>
              <a:cxnLst/>
              <a:rect l="l" t="t" r="r" b="b"/>
              <a:pathLst>
                <a:path w="908432" h="851373">
                  <a:moveTo>
                    <a:pt x="120088" y="0"/>
                  </a:moveTo>
                  <a:lnTo>
                    <a:pt x="788344" y="0"/>
                  </a:lnTo>
                  <a:cubicBezTo>
                    <a:pt x="854667" y="0"/>
                    <a:pt x="908432" y="53765"/>
                    <a:pt x="908432" y="120088"/>
                  </a:cubicBezTo>
                  <a:lnTo>
                    <a:pt x="908432" y="731285"/>
                  </a:lnTo>
                  <a:cubicBezTo>
                    <a:pt x="908432" y="797608"/>
                    <a:pt x="854667" y="851373"/>
                    <a:pt x="788344" y="851373"/>
                  </a:cubicBezTo>
                  <a:lnTo>
                    <a:pt x="120088" y="851373"/>
                  </a:lnTo>
                  <a:cubicBezTo>
                    <a:pt x="53765" y="851373"/>
                    <a:pt x="0" y="797608"/>
                    <a:pt x="0" y="731285"/>
                  </a:cubicBezTo>
                  <a:lnTo>
                    <a:pt x="0" y="120088"/>
                  </a:lnTo>
                  <a:cubicBezTo>
                    <a:pt x="0" y="53765"/>
                    <a:pt x="53765" y="0"/>
                    <a:pt x="120088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gradFill>
                <a:gsLst>
                  <a:gs pos="0">
                    <a:srgbClr val="001F65">
                      <a:alpha val="100000"/>
                    </a:srgbClr>
                  </a:gs>
                  <a:gs pos="100000">
                    <a:srgbClr val="6895FD">
                      <a:alpha val="100000"/>
                    </a:srgbClr>
                  </a:gs>
                </a:gsLst>
                <a:lin ang="5400000"/>
              </a:gradFill>
              <a:prstDash val="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908432" cy="8989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1553536" y="2621986"/>
            <a:ext cx="3223447" cy="3020980"/>
            <a:chOff x="0" y="0"/>
            <a:chExt cx="908432" cy="85137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08432" cy="851373"/>
            </a:xfrm>
            <a:custGeom>
              <a:avLst/>
              <a:gdLst/>
              <a:ahLst/>
              <a:cxnLst/>
              <a:rect l="l" t="t" r="r" b="b"/>
              <a:pathLst>
                <a:path w="908432" h="851373">
                  <a:moveTo>
                    <a:pt x="120088" y="0"/>
                  </a:moveTo>
                  <a:lnTo>
                    <a:pt x="788344" y="0"/>
                  </a:lnTo>
                  <a:cubicBezTo>
                    <a:pt x="854667" y="0"/>
                    <a:pt x="908432" y="53765"/>
                    <a:pt x="908432" y="120088"/>
                  </a:cubicBezTo>
                  <a:lnTo>
                    <a:pt x="908432" y="731285"/>
                  </a:lnTo>
                  <a:cubicBezTo>
                    <a:pt x="908432" y="797608"/>
                    <a:pt x="854667" y="851373"/>
                    <a:pt x="788344" y="851373"/>
                  </a:cubicBezTo>
                  <a:lnTo>
                    <a:pt x="120088" y="851373"/>
                  </a:lnTo>
                  <a:cubicBezTo>
                    <a:pt x="53765" y="851373"/>
                    <a:pt x="0" y="797608"/>
                    <a:pt x="0" y="731285"/>
                  </a:cubicBezTo>
                  <a:lnTo>
                    <a:pt x="0" y="120088"/>
                  </a:lnTo>
                  <a:cubicBezTo>
                    <a:pt x="0" y="53765"/>
                    <a:pt x="53765" y="0"/>
                    <a:pt x="120088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gradFill>
                <a:gsLst>
                  <a:gs pos="0">
                    <a:srgbClr val="001F65">
                      <a:alpha val="100000"/>
                    </a:srgbClr>
                  </a:gs>
                  <a:gs pos="100000">
                    <a:srgbClr val="6895FD">
                      <a:alpha val="100000"/>
                    </a:srgbClr>
                  </a:gs>
                </a:gsLst>
                <a:lin ang="5400000"/>
              </a:gradFill>
              <a:prstDash val="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908432" cy="8989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553536" y="6439820"/>
            <a:ext cx="3223447" cy="3020980"/>
            <a:chOff x="0" y="0"/>
            <a:chExt cx="908432" cy="85137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908432" cy="851373"/>
            </a:xfrm>
            <a:custGeom>
              <a:avLst/>
              <a:gdLst/>
              <a:ahLst/>
              <a:cxnLst/>
              <a:rect l="l" t="t" r="r" b="b"/>
              <a:pathLst>
                <a:path w="908432" h="851373">
                  <a:moveTo>
                    <a:pt x="120088" y="0"/>
                  </a:moveTo>
                  <a:lnTo>
                    <a:pt x="788344" y="0"/>
                  </a:lnTo>
                  <a:cubicBezTo>
                    <a:pt x="854667" y="0"/>
                    <a:pt x="908432" y="53765"/>
                    <a:pt x="908432" y="120088"/>
                  </a:cubicBezTo>
                  <a:lnTo>
                    <a:pt x="908432" y="731285"/>
                  </a:lnTo>
                  <a:cubicBezTo>
                    <a:pt x="908432" y="797608"/>
                    <a:pt x="854667" y="851373"/>
                    <a:pt x="788344" y="851373"/>
                  </a:cubicBezTo>
                  <a:lnTo>
                    <a:pt x="120088" y="851373"/>
                  </a:lnTo>
                  <a:cubicBezTo>
                    <a:pt x="53765" y="851373"/>
                    <a:pt x="0" y="797608"/>
                    <a:pt x="0" y="731285"/>
                  </a:cubicBezTo>
                  <a:lnTo>
                    <a:pt x="0" y="120088"/>
                  </a:lnTo>
                  <a:cubicBezTo>
                    <a:pt x="0" y="53765"/>
                    <a:pt x="53765" y="0"/>
                    <a:pt x="120088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gradFill>
                <a:gsLst>
                  <a:gs pos="0">
                    <a:srgbClr val="001F65">
                      <a:alpha val="100000"/>
                    </a:srgbClr>
                  </a:gs>
                  <a:gs pos="100000">
                    <a:srgbClr val="6895FD">
                      <a:alpha val="100000"/>
                    </a:srgbClr>
                  </a:gs>
                </a:gsLst>
                <a:lin ang="5400000"/>
              </a:gradFill>
              <a:prstDash val="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908432" cy="8989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11907184" y="6700248"/>
            <a:ext cx="2516150" cy="2500124"/>
          </a:xfrm>
          <a:custGeom>
            <a:avLst/>
            <a:gdLst/>
            <a:ahLst/>
            <a:cxnLst/>
            <a:rect l="l" t="t" r="r" b="b"/>
            <a:pathLst>
              <a:path w="2516150" h="2500124">
                <a:moveTo>
                  <a:pt x="0" y="0"/>
                </a:moveTo>
                <a:lnTo>
                  <a:pt x="2516151" y="0"/>
                </a:lnTo>
                <a:lnTo>
                  <a:pt x="2516151" y="2500124"/>
                </a:lnTo>
                <a:lnTo>
                  <a:pt x="0" y="25001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7928614" y="6700248"/>
            <a:ext cx="2468872" cy="2500124"/>
          </a:xfrm>
          <a:custGeom>
            <a:avLst/>
            <a:gdLst/>
            <a:ahLst/>
            <a:cxnLst/>
            <a:rect l="l" t="t" r="r" b="b"/>
            <a:pathLst>
              <a:path w="2468872" h="2500124">
                <a:moveTo>
                  <a:pt x="0" y="0"/>
                </a:moveTo>
                <a:lnTo>
                  <a:pt x="2468872" y="0"/>
                </a:lnTo>
                <a:lnTo>
                  <a:pt x="2468872" y="2500124"/>
                </a:lnTo>
                <a:lnTo>
                  <a:pt x="0" y="25001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3691226" y="7121541"/>
            <a:ext cx="2781009" cy="1676589"/>
          </a:xfrm>
          <a:custGeom>
            <a:avLst/>
            <a:gdLst/>
            <a:ahLst/>
            <a:cxnLst/>
            <a:rect l="l" t="t" r="r" b="b"/>
            <a:pathLst>
              <a:path w="2781009" h="1676589">
                <a:moveTo>
                  <a:pt x="0" y="0"/>
                </a:moveTo>
                <a:lnTo>
                  <a:pt x="2781009" y="0"/>
                </a:lnTo>
                <a:lnTo>
                  <a:pt x="2781009" y="1676588"/>
                </a:lnTo>
                <a:lnTo>
                  <a:pt x="0" y="16765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1907184" y="3288241"/>
            <a:ext cx="2516150" cy="1688469"/>
          </a:xfrm>
          <a:custGeom>
            <a:avLst/>
            <a:gdLst/>
            <a:ahLst/>
            <a:cxnLst/>
            <a:rect l="l" t="t" r="r" b="b"/>
            <a:pathLst>
              <a:path w="2516150" h="1688469">
                <a:moveTo>
                  <a:pt x="0" y="0"/>
                </a:moveTo>
                <a:lnTo>
                  <a:pt x="2516151" y="0"/>
                </a:lnTo>
                <a:lnTo>
                  <a:pt x="2516151" y="1688470"/>
                </a:lnTo>
                <a:lnTo>
                  <a:pt x="0" y="168847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7668024" y="3013123"/>
            <a:ext cx="2990051" cy="2238705"/>
          </a:xfrm>
          <a:custGeom>
            <a:avLst/>
            <a:gdLst/>
            <a:ahLst/>
            <a:cxnLst/>
            <a:rect l="l" t="t" r="r" b="b"/>
            <a:pathLst>
              <a:path w="2990051" h="2238705">
                <a:moveTo>
                  <a:pt x="0" y="0"/>
                </a:moveTo>
                <a:lnTo>
                  <a:pt x="2990052" y="0"/>
                </a:lnTo>
                <a:lnTo>
                  <a:pt x="2990052" y="2238706"/>
                </a:lnTo>
                <a:lnTo>
                  <a:pt x="0" y="223870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3879822" y="2882414"/>
            <a:ext cx="2485837" cy="2500124"/>
          </a:xfrm>
          <a:custGeom>
            <a:avLst/>
            <a:gdLst/>
            <a:ahLst/>
            <a:cxnLst/>
            <a:rect l="l" t="t" r="r" b="b"/>
            <a:pathLst>
              <a:path w="2485837" h="2500124">
                <a:moveTo>
                  <a:pt x="0" y="0"/>
                </a:moveTo>
                <a:lnTo>
                  <a:pt x="2485837" y="0"/>
                </a:lnTo>
                <a:lnTo>
                  <a:pt x="2485837" y="2500124"/>
                </a:lnTo>
                <a:lnTo>
                  <a:pt x="0" y="250012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TextBox 27"/>
          <p:cNvSpPr txBox="1"/>
          <p:nvPr/>
        </p:nvSpPr>
        <p:spPr>
          <a:xfrm>
            <a:off x="2111019" y="1252926"/>
            <a:ext cx="14104062" cy="568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3999" b="1">
                <a:solidFill>
                  <a:srgbClr val="004AAD"/>
                </a:solidFill>
                <a:latin typeface="Poppins Bold"/>
                <a:ea typeface="Poppins Bold"/>
                <a:cs typeface="Poppins Bold"/>
                <a:sym typeface="Poppins Bold"/>
              </a:rPr>
              <a:t>Trusted </a:t>
            </a:r>
            <a:r>
              <a:rPr lang="en-US" sz="3999">
                <a:solidFill>
                  <a:srgbClr val="22263E"/>
                </a:solidFill>
                <a:latin typeface="Poppins"/>
                <a:ea typeface="Poppins"/>
                <a:cs typeface="Poppins"/>
                <a:sym typeface="Poppins"/>
              </a:rPr>
              <a:t>by Leading Companies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025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3" name="Object 3"/>
          <p:cNvGraphicFramePr/>
          <p:nvPr>
            <p:extLst>
              <p:ext uri="{D42A27DB-BD31-4B8C-83A1-F6EECF244321}">
                <p14:modId xmlns:p14="http://schemas.microsoft.com/office/powerpoint/2010/main" val="4201332458"/>
              </p:ext>
            </p:extLst>
          </p:nvPr>
        </p:nvGraphicFramePr>
        <p:xfrm>
          <a:off x="1900238" y="3054350"/>
          <a:ext cx="12150725" cy="583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4573165" imgH="8610540" progId="Excel.Sheet.12">
                  <p:embed/>
                </p:oleObj>
              </mc:Choice>
              <mc:Fallback>
                <p:oleObj name="Worksheet" r:id="rId3" imgW="14573165" imgH="86105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0238" y="3054350"/>
                        <a:ext cx="12150725" cy="5830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4"/>
          <p:cNvSpPr txBox="1"/>
          <p:nvPr/>
        </p:nvSpPr>
        <p:spPr>
          <a:xfrm>
            <a:off x="2110351" y="1011328"/>
            <a:ext cx="14104062" cy="568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3999">
                <a:solidFill>
                  <a:srgbClr val="22263E"/>
                </a:solidFill>
                <a:latin typeface="Poppins"/>
                <a:ea typeface="Poppins"/>
                <a:cs typeface="Poppins"/>
                <a:sym typeface="Poppins"/>
              </a:rPr>
              <a:t>Start Your </a:t>
            </a:r>
            <a:r>
              <a:rPr lang="en-US" sz="3999" b="1">
                <a:solidFill>
                  <a:srgbClr val="004AAD"/>
                </a:solidFill>
                <a:latin typeface="Poppins Bold"/>
                <a:ea typeface="Poppins Bold"/>
                <a:cs typeface="Poppins Bold"/>
                <a:sym typeface="Poppins Bold"/>
              </a:rPr>
              <a:t>Optima CRM</a:t>
            </a:r>
            <a:r>
              <a:rPr lang="en-US" sz="3999" b="1">
                <a:solidFill>
                  <a:srgbClr val="22263E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999">
                <a:solidFill>
                  <a:srgbClr val="22263E"/>
                </a:solidFill>
                <a:latin typeface="Poppins"/>
                <a:ea typeface="Poppins"/>
                <a:cs typeface="Poppins"/>
                <a:sym typeface="Poppins"/>
              </a:rPr>
              <a:t>Subscription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147117" y="1711244"/>
            <a:ext cx="14105088" cy="515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56"/>
              </a:lnSpc>
            </a:pPr>
            <a:r>
              <a:rPr lang="en-US" sz="2968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The subscription charges are per user per month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19200" y="8503209"/>
            <a:ext cx="15422247" cy="764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6"/>
              </a:lnSpc>
            </a:pPr>
            <a:r>
              <a:rPr lang="en-US" sz="2169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Optional Add-Ons: WhatsApp marketing funnels via Meta Business API and real-time website property listing integration (API + CMS) are available at additional cost upon request.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025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aphicFrame>
        <p:nvGraphicFramePr>
          <p:cNvPr id="3" name="Object 3"/>
          <p:cNvGraphicFramePr/>
          <p:nvPr>
            <p:extLst>
              <p:ext uri="{D42A27DB-BD31-4B8C-83A1-F6EECF244321}">
                <p14:modId xmlns:p14="http://schemas.microsoft.com/office/powerpoint/2010/main" val="98417168"/>
              </p:ext>
            </p:extLst>
          </p:nvPr>
        </p:nvGraphicFramePr>
        <p:xfrm>
          <a:off x="2362200" y="3517900"/>
          <a:ext cx="118999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4277848" imgH="5543407" progId="Excel.Sheet.12">
                  <p:embed/>
                </p:oleObj>
              </mc:Choice>
              <mc:Fallback>
                <p:oleObj name="Worksheet" r:id="rId3" imgW="14277848" imgH="554340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62200" y="3517900"/>
                        <a:ext cx="11899900" cy="373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4"/>
          <p:cNvSpPr txBox="1"/>
          <p:nvPr/>
        </p:nvSpPr>
        <p:spPr>
          <a:xfrm>
            <a:off x="2173520" y="1924402"/>
            <a:ext cx="14104062" cy="568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39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 </a:t>
            </a:r>
            <a:r>
              <a:rPr lang="en-US" sz="3999">
                <a:solidFill>
                  <a:srgbClr val="22263E"/>
                </a:solidFill>
                <a:latin typeface="Poppins"/>
                <a:ea typeface="Poppins"/>
                <a:cs typeface="Poppins"/>
                <a:sym typeface="Poppins"/>
              </a:rPr>
              <a:t>No Initial Setup</a:t>
            </a:r>
            <a:r>
              <a:rPr lang="en-US" sz="39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999" b="1">
                <a:solidFill>
                  <a:srgbClr val="004AAD"/>
                </a:solidFill>
                <a:latin typeface="Poppins Bold"/>
                <a:ea typeface="Poppins Bold"/>
                <a:cs typeface="Poppins Bold"/>
                <a:sym typeface="Poppins Bold"/>
              </a:rPr>
              <a:t>Fee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025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494513" y="8343179"/>
            <a:ext cx="2985013" cy="2955163"/>
          </a:xfrm>
          <a:custGeom>
            <a:avLst/>
            <a:gdLst/>
            <a:ahLst/>
            <a:cxnLst/>
            <a:rect l="l" t="t" r="r" b="b"/>
            <a:pathLst>
              <a:path w="2985013" h="2955163">
                <a:moveTo>
                  <a:pt x="0" y="0"/>
                </a:moveTo>
                <a:lnTo>
                  <a:pt x="2985014" y="0"/>
                </a:lnTo>
                <a:lnTo>
                  <a:pt x="2985014" y="2955163"/>
                </a:lnTo>
                <a:lnTo>
                  <a:pt x="0" y="29551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9874492" y="4694590"/>
            <a:ext cx="7003329" cy="947674"/>
            <a:chOff x="0" y="0"/>
            <a:chExt cx="1844498" cy="24959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44498" cy="249593"/>
            </a:xfrm>
            <a:custGeom>
              <a:avLst/>
              <a:gdLst/>
              <a:ahLst/>
              <a:cxnLst/>
              <a:rect l="l" t="t" r="r" b="b"/>
              <a:pathLst>
                <a:path w="1844498" h="249593">
                  <a:moveTo>
                    <a:pt x="55273" y="0"/>
                  </a:moveTo>
                  <a:lnTo>
                    <a:pt x="1789225" y="0"/>
                  </a:lnTo>
                  <a:cubicBezTo>
                    <a:pt x="1803884" y="0"/>
                    <a:pt x="1817943" y="5823"/>
                    <a:pt x="1828309" y="16189"/>
                  </a:cubicBezTo>
                  <a:cubicBezTo>
                    <a:pt x="1838675" y="26555"/>
                    <a:pt x="1844498" y="40614"/>
                    <a:pt x="1844498" y="55273"/>
                  </a:cubicBezTo>
                  <a:lnTo>
                    <a:pt x="1844498" y="194320"/>
                  </a:lnTo>
                  <a:cubicBezTo>
                    <a:pt x="1844498" y="224846"/>
                    <a:pt x="1819752" y="249593"/>
                    <a:pt x="1789225" y="249593"/>
                  </a:cubicBezTo>
                  <a:lnTo>
                    <a:pt x="55273" y="249593"/>
                  </a:lnTo>
                  <a:cubicBezTo>
                    <a:pt x="24747" y="249593"/>
                    <a:pt x="0" y="224846"/>
                    <a:pt x="0" y="194320"/>
                  </a:cubicBezTo>
                  <a:lnTo>
                    <a:pt x="0" y="55273"/>
                  </a:lnTo>
                  <a:cubicBezTo>
                    <a:pt x="0" y="24747"/>
                    <a:pt x="24747" y="0"/>
                    <a:pt x="55273" y="0"/>
                  </a:cubicBezTo>
                  <a:close/>
                </a:path>
              </a:pathLst>
            </a:custGeom>
            <a:ln w="38100" cap="rnd">
              <a:solidFill>
                <a:srgbClr val="073699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1844498" cy="2972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874492" y="5872268"/>
            <a:ext cx="7003329" cy="947674"/>
            <a:chOff x="0" y="0"/>
            <a:chExt cx="1844498" cy="24959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844498" cy="249593"/>
            </a:xfrm>
            <a:custGeom>
              <a:avLst/>
              <a:gdLst/>
              <a:ahLst/>
              <a:cxnLst/>
              <a:rect l="l" t="t" r="r" b="b"/>
              <a:pathLst>
                <a:path w="1844498" h="249593">
                  <a:moveTo>
                    <a:pt x="55273" y="0"/>
                  </a:moveTo>
                  <a:lnTo>
                    <a:pt x="1789225" y="0"/>
                  </a:lnTo>
                  <a:cubicBezTo>
                    <a:pt x="1803884" y="0"/>
                    <a:pt x="1817943" y="5823"/>
                    <a:pt x="1828309" y="16189"/>
                  </a:cubicBezTo>
                  <a:cubicBezTo>
                    <a:pt x="1838675" y="26555"/>
                    <a:pt x="1844498" y="40614"/>
                    <a:pt x="1844498" y="55273"/>
                  </a:cubicBezTo>
                  <a:lnTo>
                    <a:pt x="1844498" y="194320"/>
                  </a:lnTo>
                  <a:cubicBezTo>
                    <a:pt x="1844498" y="224846"/>
                    <a:pt x="1819752" y="249593"/>
                    <a:pt x="1789225" y="249593"/>
                  </a:cubicBezTo>
                  <a:lnTo>
                    <a:pt x="55273" y="249593"/>
                  </a:lnTo>
                  <a:cubicBezTo>
                    <a:pt x="24747" y="249593"/>
                    <a:pt x="0" y="224846"/>
                    <a:pt x="0" y="194320"/>
                  </a:cubicBezTo>
                  <a:lnTo>
                    <a:pt x="0" y="55273"/>
                  </a:lnTo>
                  <a:cubicBezTo>
                    <a:pt x="0" y="24747"/>
                    <a:pt x="24747" y="0"/>
                    <a:pt x="55273" y="0"/>
                  </a:cubicBezTo>
                  <a:close/>
                </a:path>
              </a:pathLst>
            </a:custGeom>
            <a:ln w="38100" cap="rnd">
              <a:solidFill>
                <a:srgbClr val="073699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844498" cy="2972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872185" y="7048541"/>
            <a:ext cx="7003329" cy="947674"/>
            <a:chOff x="0" y="0"/>
            <a:chExt cx="1844498" cy="24959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844498" cy="249593"/>
            </a:xfrm>
            <a:custGeom>
              <a:avLst/>
              <a:gdLst/>
              <a:ahLst/>
              <a:cxnLst/>
              <a:rect l="l" t="t" r="r" b="b"/>
              <a:pathLst>
                <a:path w="1844498" h="249593">
                  <a:moveTo>
                    <a:pt x="55273" y="0"/>
                  </a:moveTo>
                  <a:lnTo>
                    <a:pt x="1789225" y="0"/>
                  </a:lnTo>
                  <a:cubicBezTo>
                    <a:pt x="1803884" y="0"/>
                    <a:pt x="1817943" y="5823"/>
                    <a:pt x="1828309" y="16189"/>
                  </a:cubicBezTo>
                  <a:cubicBezTo>
                    <a:pt x="1838675" y="26555"/>
                    <a:pt x="1844498" y="40614"/>
                    <a:pt x="1844498" y="55273"/>
                  </a:cubicBezTo>
                  <a:lnTo>
                    <a:pt x="1844498" y="194320"/>
                  </a:lnTo>
                  <a:cubicBezTo>
                    <a:pt x="1844498" y="224846"/>
                    <a:pt x="1819752" y="249593"/>
                    <a:pt x="1789225" y="249593"/>
                  </a:cubicBezTo>
                  <a:lnTo>
                    <a:pt x="55273" y="249593"/>
                  </a:lnTo>
                  <a:cubicBezTo>
                    <a:pt x="24747" y="249593"/>
                    <a:pt x="0" y="224846"/>
                    <a:pt x="0" y="194320"/>
                  </a:cubicBezTo>
                  <a:lnTo>
                    <a:pt x="0" y="55273"/>
                  </a:lnTo>
                  <a:cubicBezTo>
                    <a:pt x="0" y="24747"/>
                    <a:pt x="24747" y="0"/>
                    <a:pt x="55273" y="0"/>
                  </a:cubicBezTo>
                  <a:close/>
                </a:path>
              </a:pathLst>
            </a:custGeom>
            <a:ln w="38100" cap="rnd">
              <a:solidFill>
                <a:srgbClr val="073699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1844498" cy="2972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992342" y="4813280"/>
            <a:ext cx="710294" cy="710294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992342" y="5990958"/>
            <a:ext cx="710294" cy="710294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9990034" y="7167231"/>
            <a:ext cx="710294" cy="710294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10197507" y="5018446"/>
            <a:ext cx="299963" cy="299963"/>
          </a:xfrm>
          <a:custGeom>
            <a:avLst/>
            <a:gdLst/>
            <a:ahLst/>
            <a:cxnLst/>
            <a:rect l="l" t="t" r="r" b="b"/>
            <a:pathLst>
              <a:path w="299963" h="299963">
                <a:moveTo>
                  <a:pt x="0" y="0"/>
                </a:moveTo>
                <a:lnTo>
                  <a:pt x="299963" y="0"/>
                </a:lnTo>
                <a:lnTo>
                  <a:pt x="299963" y="299962"/>
                </a:lnTo>
                <a:lnTo>
                  <a:pt x="0" y="2999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0197507" y="6181836"/>
            <a:ext cx="299963" cy="299963"/>
          </a:xfrm>
          <a:custGeom>
            <a:avLst/>
            <a:gdLst/>
            <a:ahLst/>
            <a:cxnLst/>
            <a:rect l="l" t="t" r="r" b="b"/>
            <a:pathLst>
              <a:path w="299963" h="299963">
                <a:moveTo>
                  <a:pt x="0" y="0"/>
                </a:moveTo>
                <a:lnTo>
                  <a:pt x="299963" y="0"/>
                </a:lnTo>
                <a:lnTo>
                  <a:pt x="299963" y="299962"/>
                </a:lnTo>
                <a:lnTo>
                  <a:pt x="0" y="29996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0197507" y="7321489"/>
            <a:ext cx="299963" cy="373204"/>
          </a:xfrm>
          <a:custGeom>
            <a:avLst/>
            <a:gdLst/>
            <a:ahLst/>
            <a:cxnLst/>
            <a:rect l="l" t="t" r="r" b="b"/>
            <a:pathLst>
              <a:path w="299963" h="373204">
                <a:moveTo>
                  <a:pt x="0" y="0"/>
                </a:moveTo>
                <a:lnTo>
                  <a:pt x="299963" y="0"/>
                </a:lnTo>
                <a:lnTo>
                  <a:pt x="299963" y="373204"/>
                </a:lnTo>
                <a:lnTo>
                  <a:pt x="0" y="3732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Box 25"/>
          <p:cNvSpPr txBox="1"/>
          <p:nvPr/>
        </p:nvSpPr>
        <p:spPr>
          <a:xfrm>
            <a:off x="10929014" y="4977927"/>
            <a:ext cx="5230883" cy="45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999" b="1">
                <a:solidFill>
                  <a:srgbClr val="2C4372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+971 588 706 162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929014" y="6098455"/>
            <a:ext cx="5230883" cy="45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999" b="1">
                <a:solidFill>
                  <a:srgbClr val="2C4372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info@optimaventures.ae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926706" y="7274728"/>
            <a:ext cx="5230883" cy="45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999" b="1">
                <a:solidFill>
                  <a:srgbClr val="2C4372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Dubai Silicon Oasis, UAE</a:t>
            </a:r>
          </a:p>
        </p:txBody>
      </p:sp>
      <p:grpSp>
        <p:nvGrpSpPr>
          <p:cNvPr id="28" name="Group 28"/>
          <p:cNvGrpSpPr>
            <a:grpSpLocks noChangeAspect="1"/>
          </p:cNvGrpSpPr>
          <p:nvPr/>
        </p:nvGrpSpPr>
        <p:grpSpPr>
          <a:xfrm>
            <a:off x="12220474" y="1859358"/>
            <a:ext cx="2311366" cy="2311357"/>
            <a:chOff x="0" y="0"/>
            <a:chExt cx="6350000" cy="6349975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1"/>
              <a:stretch>
                <a:fillRect l="-136" r="-13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Freeform 30"/>
          <p:cNvSpPr/>
          <p:nvPr/>
        </p:nvSpPr>
        <p:spPr>
          <a:xfrm>
            <a:off x="2113071" y="7852387"/>
            <a:ext cx="3303073" cy="846413"/>
          </a:xfrm>
          <a:custGeom>
            <a:avLst/>
            <a:gdLst/>
            <a:ahLst/>
            <a:cxnLst/>
            <a:rect l="l" t="t" r="r" b="b"/>
            <a:pathLst>
              <a:path w="3303073" h="846413">
                <a:moveTo>
                  <a:pt x="0" y="0"/>
                </a:moveTo>
                <a:lnTo>
                  <a:pt x="3303074" y="0"/>
                </a:lnTo>
                <a:lnTo>
                  <a:pt x="3303074" y="846413"/>
                </a:lnTo>
                <a:lnTo>
                  <a:pt x="0" y="84641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1" name="Group 31"/>
          <p:cNvGrpSpPr/>
          <p:nvPr/>
        </p:nvGrpSpPr>
        <p:grpSpPr>
          <a:xfrm>
            <a:off x="1343132" y="1383108"/>
            <a:ext cx="7811486" cy="7806394"/>
            <a:chOff x="0" y="0"/>
            <a:chExt cx="2057346" cy="2056005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2057346" cy="2056005"/>
            </a:xfrm>
            <a:custGeom>
              <a:avLst/>
              <a:gdLst/>
              <a:ahLst/>
              <a:cxnLst/>
              <a:rect l="l" t="t" r="r" b="b"/>
              <a:pathLst>
                <a:path w="2057346" h="2056005">
                  <a:moveTo>
                    <a:pt x="2057346" y="54510"/>
                  </a:moveTo>
                  <a:lnTo>
                    <a:pt x="2057346" y="2001495"/>
                  </a:lnTo>
                  <a:cubicBezTo>
                    <a:pt x="2057346" y="2031600"/>
                    <a:pt x="2032941" y="2056005"/>
                    <a:pt x="2002836" y="2056005"/>
                  </a:cubicBezTo>
                  <a:lnTo>
                    <a:pt x="54510" y="2056005"/>
                  </a:lnTo>
                  <a:cubicBezTo>
                    <a:pt x="24405" y="2056005"/>
                    <a:pt x="0" y="2031600"/>
                    <a:pt x="0" y="2001495"/>
                  </a:cubicBezTo>
                  <a:lnTo>
                    <a:pt x="0" y="54510"/>
                  </a:lnTo>
                  <a:cubicBezTo>
                    <a:pt x="0" y="24405"/>
                    <a:pt x="24405" y="0"/>
                    <a:pt x="54510" y="0"/>
                  </a:cubicBezTo>
                  <a:lnTo>
                    <a:pt x="2002836" y="0"/>
                  </a:lnTo>
                  <a:cubicBezTo>
                    <a:pt x="2032941" y="0"/>
                    <a:pt x="2057346" y="24405"/>
                    <a:pt x="2057346" y="54510"/>
                  </a:cubicBezTo>
                  <a:close/>
                </a:path>
              </a:pathLst>
            </a:custGeom>
            <a:ln w="28575" cap="rnd">
              <a:solidFill>
                <a:srgbClr val="B8B8B8"/>
              </a:solidFill>
              <a:prstDash val="lg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47625"/>
              <a:ext cx="2057346" cy="21036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2113071" y="2083053"/>
            <a:ext cx="5406880" cy="322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399"/>
              </a:lnSpc>
            </a:pPr>
            <a:r>
              <a:rPr lang="en-US" sz="12399" b="1">
                <a:solidFill>
                  <a:srgbClr val="004AAD"/>
                </a:solidFill>
                <a:latin typeface="Barlow Bold"/>
                <a:ea typeface="Barlow Bold"/>
                <a:cs typeface="Barlow Bold"/>
                <a:sym typeface="Barlow Bold"/>
              </a:rPr>
              <a:t>THANK</a:t>
            </a:r>
          </a:p>
          <a:p>
            <a:pPr algn="l">
              <a:lnSpc>
                <a:spcPts val="12399"/>
              </a:lnSpc>
            </a:pPr>
            <a:r>
              <a:rPr lang="en-US" sz="12399" b="1">
                <a:solidFill>
                  <a:srgbClr val="004AAD"/>
                </a:solidFill>
                <a:latin typeface="Barlow Bold"/>
                <a:ea typeface="Barlow Bold"/>
                <a:cs typeface="Barlow Bold"/>
                <a:sym typeface="Barlow Bold"/>
              </a:rPr>
              <a:t>YOU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113071" y="7386615"/>
            <a:ext cx="2276954" cy="341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2"/>
              </a:lnSpc>
            </a:pPr>
            <a:r>
              <a:rPr lang="en-US" sz="1930">
                <a:solidFill>
                  <a:srgbClr val="22263E"/>
                </a:solidFill>
                <a:latin typeface="Montserrat"/>
                <a:ea typeface="Montserrat"/>
                <a:cs typeface="Montserrat"/>
                <a:sym typeface="Montserrat"/>
              </a:rPr>
              <a:t>powered by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025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5138152" y="971407"/>
            <a:ext cx="7744566" cy="568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4000">
                <a:solidFill>
                  <a:srgbClr val="22263E"/>
                </a:solidFill>
                <a:latin typeface="Poppins"/>
                <a:ea typeface="Poppins"/>
                <a:cs typeface="Poppins"/>
                <a:sym typeface="Poppins"/>
              </a:rPr>
              <a:t>About </a:t>
            </a:r>
            <a:r>
              <a:rPr lang="en-US" sz="4000" b="1">
                <a:solidFill>
                  <a:srgbClr val="004AAD"/>
                </a:solidFill>
                <a:latin typeface="Poppins Bold"/>
                <a:ea typeface="Poppins Bold"/>
                <a:cs typeface="Poppins Bold"/>
                <a:sym typeface="Poppins Bold"/>
              </a:rPr>
              <a:t>Optima CRM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162826" y="1826118"/>
            <a:ext cx="11695218" cy="887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6"/>
              </a:lnSpc>
            </a:pPr>
            <a:r>
              <a:rPr lang="en-US" sz="2568">
                <a:solidFill>
                  <a:srgbClr val="22263E"/>
                </a:solidFill>
                <a:latin typeface="Public Sans"/>
                <a:ea typeface="Public Sans"/>
                <a:cs typeface="Public Sans"/>
                <a:sym typeface="Public Sans"/>
              </a:rPr>
              <a:t>Helping real estate agencies in the UAE close more deals, save time, and gain full visibility of their business.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162826" y="3132466"/>
            <a:ext cx="11695218" cy="439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6"/>
              </a:lnSpc>
            </a:pPr>
            <a:r>
              <a:rPr lang="en-US" sz="2568" b="1">
                <a:solidFill>
                  <a:srgbClr val="22263E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Optima CRM is designed to simplify challenges such as: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8264226" y="4048288"/>
            <a:ext cx="1492418" cy="1399027"/>
            <a:chOff x="0" y="0"/>
            <a:chExt cx="393065" cy="36846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93065" cy="368468"/>
            </a:xfrm>
            <a:custGeom>
              <a:avLst/>
              <a:gdLst/>
              <a:ahLst/>
              <a:cxnLst/>
              <a:rect l="l" t="t" r="r" b="b"/>
              <a:pathLst>
                <a:path w="393065" h="368468">
                  <a:moveTo>
                    <a:pt x="184234" y="0"/>
                  </a:moveTo>
                  <a:lnTo>
                    <a:pt x="208831" y="0"/>
                  </a:lnTo>
                  <a:cubicBezTo>
                    <a:pt x="257693" y="0"/>
                    <a:pt x="304553" y="19410"/>
                    <a:pt x="339104" y="53961"/>
                  </a:cubicBezTo>
                  <a:cubicBezTo>
                    <a:pt x="373654" y="88511"/>
                    <a:pt x="393065" y="135372"/>
                    <a:pt x="393065" y="184234"/>
                  </a:cubicBezTo>
                  <a:lnTo>
                    <a:pt x="393065" y="184234"/>
                  </a:lnTo>
                  <a:cubicBezTo>
                    <a:pt x="393065" y="233096"/>
                    <a:pt x="373654" y="279957"/>
                    <a:pt x="339104" y="314507"/>
                  </a:cubicBezTo>
                  <a:cubicBezTo>
                    <a:pt x="304553" y="349058"/>
                    <a:pt x="257693" y="368468"/>
                    <a:pt x="208831" y="368468"/>
                  </a:cubicBezTo>
                  <a:lnTo>
                    <a:pt x="184234" y="368468"/>
                  </a:lnTo>
                  <a:cubicBezTo>
                    <a:pt x="135372" y="368468"/>
                    <a:pt x="88511" y="349058"/>
                    <a:pt x="53961" y="314507"/>
                  </a:cubicBezTo>
                  <a:cubicBezTo>
                    <a:pt x="19410" y="279957"/>
                    <a:pt x="0" y="233096"/>
                    <a:pt x="0" y="184234"/>
                  </a:cubicBezTo>
                  <a:lnTo>
                    <a:pt x="0" y="184234"/>
                  </a:lnTo>
                  <a:cubicBezTo>
                    <a:pt x="0" y="135372"/>
                    <a:pt x="19410" y="88511"/>
                    <a:pt x="53961" y="53961"/>
                  </a:cubicBezTo>
                  <a:cubicBezTo>
                    <a:pt x="88511" y="19410"/>
                    <a:pt x="135372" y="0"/>
                    <a:pt x="184234" y="0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93065" cy="4065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8594874" y="4332241"/>
            <a:ext cx="831121" cy="831121"/>
          </a:xfrm>
          <a:custGeom>
            <a:avLst/>
            <a:gdLst/>
            <a:ahLst/>
            <a:cxnLst/>
            <a:rect l="l" t="t" r="r" b="b"/>
            <a:pathLst>
              <a:path w="831121" h="831121">
                <a:moveTo>
                  <a:pt x="0" y="0"/>
                </a:moveTo>
                <a:lnTo>
                  <a:pt x="831122" y="0"/>
                </a:lnTo>
                <a:lnTo>
                  <a:pt x="831122" y="831121"/>
                </a:lnTo>
                <a:lnTo>
                  <a:pt x="0" y="8311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1815574" y="7037990"/>
            <a:ext cx="1492418" cy="1399027"/>
            <a:chOff x="0" y="0"/>
            <a:chExt cx="393065" cy="36846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93065" cy="368468"/>
            </a:xfrm>
            <a:custGeom>
              <a:avLst/>
              <a:gdLst/>
              <a:ahLst/>
              <a:cxnLst/>
              <a:rect l="l" t="t" r="r" b="b"/>
              <a:pathLst>
                <a:path w="393065" h="368468">
                  <a:moveTo>
                    <a:pt x="184234" y="0"/>
                  </a:moveTo>
                  <a:lnTo>
                    <a:pt x="208831" y="0"/>
                  </a:lnTo>
                  <a:cubicBezTo>
                    <a:pt x="257693" y="0"/>
                    <a:pt x="304553" y="19410"/>
                    <a:pt x="339104" y="53961"/>
                  </a:cubicBezTo>
                  <a:cubicBezTo>
                    <a:pt x="373654" y="88511"/>
                    <a:pt x="393065" y="135372"/>
                    <a:pt x="393065" y="184234"/>
                  </a:cubicBezTo>
                  <a:lnTo>
                    <a:pt x="393065" y="184234"/>
                  </a:lnTo>
                  <a:cubicBezTo>
                    <a:pt x="393065" y="233096"/>
                    <a:pt x="373654" y="279957"/>
                    <a:pt x="339104" y="314507"/>
                  </a:cubicBezTo>
                  <a:cubicBezTo>
                    <a:pt x="304553" y="349058"/>
                    <a:pt x="257693" y="368468"/>
                    <a:pt x="208831" y="368468"/>
                  </a:cubicBezTo>
                  <a:lnTo>
                    <a:pt x="184234" y="368468"/>
                  </a:lnTo>
                  <a:cubicBezTo>
                    <a:pt x="135372" y="368468"/>
                    <a:pt x="88511" y="349058"/>
                    <a:pt x="53961" y="314507"/>
                  </a:cubicBezTo>
                  <a:cubicBezTo>
                    <a:pt x="19410" y="279957"/>
                    <a:pt x="0" y="233096"/>
                    <a:pt x="0" y="184234"/>
                  </a:cubicBezTo>
                  <a:lnTo>
                    <a:pt x="0" y="184234"/>
                  </a:lnTo>
                  <a:cubicBezTo>
                    <a:pt x="0" y="135372"/>
                    <a:pt x="19410" y="88511"/>
                    <a:pt x="53961" y="53961"/>
                  </a:cubicBezTo>
                  <a:cubicBezTo>
                    <a:pt x="88511" y="19410"/>
                    <a:pt x="135372" y="0"/>
                    <a:pt x="184234" y="0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393065" cy="4065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664168" y="7037990"/>
            <a:ext cx="1492418" cy="1399027"/>
            <a:chOff x="0" y="0"/>
            <a:chExt cx="393065" cy="36846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93065" cy="368468"/>
            </a:xfrm>
            <a:custGeom>
              <a:avLst/>
              <a:gdLst/>
              <a:ahLst/>
              <a:cxnLst/>
              <a:rect l="l" t="t" r="r" b="b"/>
              <a:pathLst>
                <a:path w="393065" h="368468">
                  <a:moveTo>
                    <a:pt x="184234" y="0"/>
                  </a:moveTo>
                  <a:lnTo>
                    <a:pt x="208831" y="0"/>
                  </a:lnTo>
                  <a:cubicBezTo>
                    <a:pt x="257693" y="0"/>
                    <a:pt x="304553" y="19410"/>
                    <a:pt x="339104" y="53961"/>
                  </a:cubicBezTo>
                  <a:cubicBezTo>
                    <a:pt x="373654" y="88511"/>
                    <a:pt x="393065" y="135372"/>
                    <a:pt x="393065" y="184234"/>
                  </a:cubicBezTo>
                  <a:lnTo>
                    <a:pt x="393065" y="184234"/>
                  </a:lnTo>
                  <a:cubicBezTo>
                    <a:pt x="393065" y="233096"/>
                    <a:pt x="373654" y="279957"/>
                    <a:pt x="339104" y="314507"/>
                  </a:cubicBezTo>
                  <a:cubicBezTo>
                    <a:pt x="304553" y="349058"/>
                    <a:pt x="257693" y="368468"/>
                    <a:pt x="208831" y="368468"/>
                  </a:cubicBezTo>
                  <a:lnTo>
                    <a:pt x="184234" y="368468"/>
                  </a:lnTo>
                  <a:cubicBezTo>
                    <a:pt x="135372" y="368468"/>
                    <a:pt x="88511" y="349058"/>
                    <a:pt x="53961" y="314507"/>
                  </a:cubicBezTo>
                  <a:cubicBezTo>
                    <a:pt x="19410" y="279957"/>
                    <a:pt x="0" y="233096"/>
                    <a:pt x="0" y="184234"/>
                  </a:cubicBezTo>
                  <a:lnTo>
                    <a:pt x="0" y="184234"/>
                  </a:lnTo>
                  <a:cubicBezTo>
                    <a:pt x="0" y="135372"/>
                    <a:pt x="19410" y="88511"/>
                    <a:pt x="53961" y="53961"/>
                  </a:cubicBezTo>
                  <a:cubicBezTo>
                    <a:pt x="88511" y="19410"/>
                    <a:pt x="135372" y="0"/>
                    <a:pt x="184234" y="0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393065" cy="4065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239871" y="7037990"/>
            <a:ext cx="1492418" cy="1399027"/>
            <a:chOff x="0" y="0"/>
            <a:chExt cx="393065" cy="36846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93065" cy="368468"/>
            </a:xfrm>
            <a:custGeom>
              <a:avLst/>
              <a:gdLst/>
              <a:ahLst/>
              <a:cxnLst/>
              <a:rect l="l" t="t" r="r" b="b"/>
              <a:pathLst>
                <a:path w="393065" h="368468">
                  <a:moveTo>
                    <a:pt x="184234" y="0"/>
                  </a:moveTo>
                  <a:lnTo>
                    <a:pt x="208831" y="0"/>
                  </a:lnTo>
                  <a:cubicBezTo>
                    <a:pt x="257693" y="0"/>
                    <a:pt x="304553" y="19410"/>
                    <a:pt x="339104" y="53961"/>
                  </a:cubicBezTo>
                  <a:cubicBezTo>
                    <a:pt x="373654" y="88511"/>
                    <a:pt x="393065" y="135372"/>
                    <a:pt x="393065" y="184234"/>
                  </a:cubicBezTo>
                  <a:lnTo>
                    <a:pt x="393065" y="184234"/>
                  </a:lnTo>
                  <a:cubicBezTo>
                    <a:pt x="393065" y="233096"/>
                    <a:pt x="373654" y="279957"/>
                    <a:pt x="339104" y="314507"/>
                  </a:cubicBezTo>
                  <a:cubicBezTo>
                    <a:pt x="304553" y="349058"/>
                    <a:pt x="257693" y="368468"/>
                    <a:pt x="208831" y="368468"/>
                  </a:cubicBezTo>
                  <a:lnTo>
                    <a:pt x="184234" y="368468"/>
                  </a:lnTo>
                  <a:cubicBezTo>
                    <a:pt x="135372" y="368468"/>
                    <a:pt x="88511" y="349058"/>
                    <a:pt x="53961" y="314507"/>
                  </a:cubicBezTo>
                  <a:cubicBezTo>
                    <a:pt x="19410" y="279957"/>
                    <a:pt x="0" y="233096"/>
                    <a:pt x="0" y="184234"/>
                  </a:cubicBezTo>
                  <a:lnTo>
                    <a:pt x="0" y="184234"/>
                  </a:lnTo>
                  <a:cubicBezTo>
                    <a:pt x="0" y="135372"/>
                    <a:pt x="19410" y="88511"/>
                    <a:pt x="53961" y="53961"/>
                  </a:cubicBezTo>
                  <a:cubicBezTo>
                    <a:pt x="88511" y="19410"/>
                    <a:pt x="135372" y="0"/>
                    <a:pt x="184234" y="0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393065" cy="4065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4858044" y="7037990"/>
            <a:ext cx="1492418" cy="1399027"/>
            <a:chOff x="0" y="0"/>
            <a:chExt cx="393065" cy="36846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93065" cy="368468"/>
            </a:xfrm>
            <a:custGeom>
              <a:avLst/>
              <a:gdLst/>
              <a:ahLst/>
              <a:cxnLst/>
              <a:rect l="l" t="t" r="r" b="b"/>
              <a:pathLst>
                <a:path w="393065" h="368468">
                  <a:moveTo>
                    <a:pt x="184234" y="0"/>
                  </a:moveTo>
                  <a:lnTo>
                    <a:pt x="208831" y="0"/>
                  </a:lnTo>
                  <a:cubicBezTo>
                    <a:pt x="257693" y="0"/>
                    <a:pt x="304553" y="19410"/>
                    <a:pt x="339104" y="53961"/>
                  </a:cubicBezTo>
                  <a:cubicBezTo>
                    <a:pt x="373654" y="88511"/>
                    <a:pt x="393065" y="135372"/>
                    <a:pt x="393065" y="184234"/>
                  </a:cubicBezTo>
                  <a:lnTo>
                    <a:pt x="393065" y="184234"/>
                  </a:lnTo>
                  <a:cubicBezTo>
                    <a:pt x="393065" y="233096"/>
                    <a:pt x="373654" y="279957"/>
                    <a:pt x="339104" y="314507"/>
                  </a:cubicBezTo>
                  <a:cubicBezTo>
                    <a:pt x="304553" y="349058"/>
                    <a:pt x="257693" y="368468"/>
                    <a:pt x="208831" y="368468"/>
                  </a:cubicBezTo>
                  <a:lnTo>
                    <a:pt x="184234" y="368468"/>
                  </a:lnTo>
                  <a:cubicBezTo>
                    <a:pt x="135372" y="368468"/>
                    <a:pt x="88511" y="349058"/>
                    <a:pt x="53961" y="314507"/>
                  </a:cubicBezTo>
                  <a:cubicBezTo>
                    <a:pt x="19410" y="279957"/>
                    <a:pt x="0" y="233096"/>
                    <a:pt x="0" y="184234"/>
                  </a:cubicBezTo>
                  <a:lnTo>
                    <a:pt x="0" y="184234"/>
                  </a:lnTo>
                  <a:cubicBezTo>
                    <a:pt x="0" y="135372"/>
                    <a:pt x="19410" y="88511"/>
                    <a:pt x="53961" y="53961"/>
                  </a:cubicBezTo>
                  <a:cubicBezTo>
                    <a:pt x="88511" y="19410"/>
                    <a:pt x="135372" y="0"/>
                    <a:pt x="184234" y="0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93065" cy="4065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2204249" y="7396221"/>
            <a:ext cx="715069" cy="682566"/>
          </a:xfrm>
          <a:custGeom>
            <a:avLst/>
            <a:gdLst/>
            <a:ahLst/>
            <a:cxnLst/>
            <a:rect l="l" t="t" r="r" b="b"/>
            <a:pathLst>
              <a:path w="715069" h="682566">
                <a:moveTo>
                  <a:pt x="0" y="0"/>
                </a:moveTo>
                <a:lnTo>
                  <a:pt x="715069" y="0"/>
                </a:lnTo>
                <a:lnTo>
                  <a:pt x="715069" y="682566"/>
                </a:lnTo>
                <a:lnTo>
                  <a:pt x="0" y="6825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6614894" y="7348827"/>
            <a:ext cx="742373" cy="777354"/>
          </a:xfrm>
          <a:custGeom>
            <a:avLst/>
            <a:gdLst/>
            <a:ahLst/>
            <a:cxnLst/>
            <a:rect l="l" t="t" r="r" b="b"/>
            <a:pathLst>
              <a:path w="742373" h="777354">
                <a:moveTo>
                  <a:pt x="0" y="0"/>
                </a:moveTo>
                <a:lnTo>
                  <a:pt x="742373" y="0"/>
                </a:lnTo>
                <a:lnTo>
                  <a:pt x="742373" y="777354"/>
                </a:lnTo>
                <a:lnTo>
                  <a:pt x="0" y="77735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1016032" y="7349074"/>
            <a:ext cx="788691" cy="776860"/>
          </a:xfrm>
          <a:custGeom>
            <a:avLst/>
            <a:gdLst/>
            <a:ahLst/>
            <a:cxnLst/>
            <a:rect l="l" t="t" r="r" b="b"/>
            <a:pathLst>
              <a:path w="788691" h="776860">
                <a:moveTo>
                  <a:pt x="0" y="0"/>
                </a:moveTo>
                <a:lnTo>
                  <a:pt x="788690" y="0"/>
                </a:lnTo>
                <a:lnTo>
                  <a:pt x="788690" y="776860"/>
                </a:lnTo>
                <a:lnTo>
                  <a:pt x="0" y="7768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15141279" y="7350342"/>
            <a:ext cx="925948" cy="774324"/>
          </a:xfrm>
          <a:custGeom>
            <a:avLst/>
            <a:gdLst/>
            <a:ahLst/>
            <a:cxnLst/>
            <a:rect l="l" t="t" r="r" b="b"/>
            <a:pathLst>
              <a:path w="925948" h="774324">
                <a:moveTo>
                  <a:pt x="0" y="0"/>
                </a:moveTo>
                <a:lnTo>
                  <a:pt x="925948" y="0"/>
                </a:lnTo>
                <a:lnTo>
                  <a:pt x="925948" y="774324"/>
                </a:lnTo>
                <a:lnTo>
                  <a:pt x="0" y="77432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AutoShape 26"/>
          <p:cNvSpPr/>
          <p:nvPr/>
        </p:nvSpPr>
        <p:spPr>
          <a:xfrm flipV="1">
            <a:off x="2561783" y="5447315"/>
            <a:ext cx="6448652" cy="1590675"/>
          </a:xfrm>
          <a:prstGeom prst="line">
            <a:avLst/>
          </a:prstGeom>
          <a:ln w="19050" cap="rnd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7" name="AutoShape 27"/>
          <p:cNvSpPr/>
          <p:nvPr/>
        </p:nvSpPr>
        <p:spPr>
          <a:xfrm flipV="1">
            <a:off x="6986080" y="5447315"/>
            <a:ext cx="2024355" cy="1590675"/>
          </a:xfrm>
          <a:prstGeom prst="line">
            <a:avLst/>
          </a:prstGeom>
          <a:ln w="19050" cap="rnd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8" name="AutoShape 28"/>
          <p:cNvSpPr/>
          <p:nvPr/>
        </p:nvSpPr>
        <p:spPr>
          <a:xfrm flipH="1" flipV="1">
            <a:off x="9010435" y="5447315"/>
            <a:ext cx="2399942" cy="1590675"/>
          </a:xfrm>
          <a:prstGeom prst="line">
            <a:avLst/>
          </a:prstGeom>
          <a:ln w="19050" cap="rnd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9" name="AutoShape 29"/>
          <p:cNvSpPr/>
          <p:nvPr/>
        </p:nvSpPr>
        <p:spPr>
          <a:xfrm flipH="1" flipV="1">
            <a:off x="9010435" y="5447315"/>
            <a:ext cx="6593818" cy="1590675"/>
          </a:xfrm>
          <a:prstGeom prst="line">
            <a:avLst/>
          </a:prstGeom>
          <a:ln w="19050" cap="rnd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Box 30"/>
          <p:cNvSpPr txBox="1"/>
          <p:nvPr/>
        </p:nvSpPr>
        <p:spPr>
          <a:xfrm>
            <a:off x="865201" y="8732293"/>
            <a:ext cx="3393165" cy="1172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 b="1">
                <a:solidFill>
                  <a:srgbClr val="22263E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Centralizing </a:t>
            </a:r>
            <a:r>
              <a:rPr lang="en-US" sz="2199">
                <a:solidFill>
                  <a:srgbClr val="22263E"/>
                </a:solidFill>
                <a:latin typeface="Public Sans"/>
                <a:ea typeface="Public Sans"/>
                <a:cs typeface="Public Sans"/>
                <a:sym typeface="Public Sans"/>
              </a:rPr>
              <a:t>all leads and property listings in </a:t>
            </a:r>
            <a:r>
              <a:rPr lang="en-US" sz="2199" b="1">
                <a:solidFill>
                  <a:srgbClr val="22263E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one </a:t>
            </a:r>
            <a:r>
              <a:rPr lang="en-US" sz="2199">
                <a:solidFill>
                  <a:srgbClr val="22263E"/>
                </a:solidFill>
                <a:latin typeface="Public Sans"/>
                <a:ea typeface="Public Sans"/>
                <a:cs typeface="Public Sans"/>
                <a:sym typeface="Public Sans"/>
              </a:rPr>
              <a:t>platform.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137026" y="8732293"/>
            <a:ext cx="3698109" cy="1172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 b="1">
                <a:solidFill>
                  <a:srgbClr val="22263E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Automating </a:t>
            </a:r>
            <a:r>
              <a:rPr lang="en-US" sz="2199">
                <a:solidFill>
                  <a:srgbClr val="22263E"/>
                </a:solidFill>
                <a:latin typeface="Public Sans"/>
                <a:ea typeface="Public Sans"/>
                <a:cs typeface="Public Sans"/>
                <a:sym typeface="Public Sans"/>
              </a:rPr>
              <a:t>repetitive tasks such as lead assignment and portal integrations.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678618" y="8732293"/>
            <a:ext cx="3463518" cy="1172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22263E"/>
                </a:solidFill>
                <a:latin typeface="Public Sans"/>
                <a:ea typeface="Public Sans"/>
                <a:cs typeface="Public Sans"/>
                <a:sym typeface="Public Sans"/>
              </a:rPr>
              <a:t>Improving agent </a:t>
            </a:r>
            <a:r>
              <a:rPr lang="en-US" sz="2199" b="1">
                <a:solidFill>
                  <a:srgbClr val="22263E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productivity </a:t>
            </a:r>
            <a:r>
              <a:rPr lang="en-US" sz="2199">
                <a:solidFill>
                  <a:srgbClr val="22263E"/>
                </a:solidFill>
                <a:latin typeface="Public Sans"/>
                <a:ea typeface="Public Sans"/>
                <a:cs typeface="Public Sans"/>
                <a:sym typeface="Public Sans"/>
              </a:rPr>
              <a:t>with </a:t>
            </a:r>
            <a:r>
              <a:rPr lang="en-US" sz="2199" b="1">
                <a:solidFill>
                  <a:srgbClr val="22263E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structured </a:t>
            </a:r>
            <a:r>
              <a:rPr lang="en-US" sz="2199">
                <a:solidFill>
                  <a:srgbClr val="22263E"/>
                </a:solidFill>
                <a:latin typeface="Public Sans"/>
                <a:ea typeface="Public Sans"/>
                <a:cs typeface="Public Sans"/>
                <a:sym typeface="Public Sans"/>
              </a:rPr>
              <a:t>workflows.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3872494" y="8732293"/>
            <a:ext cx="3463518" cy="1172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22263E"/>
                </a:solidFill>
                <a:latin typeface="Public Sans"/>
                <a:ea typeface="Public Sans"/>
                <a:cs typeface="Public Sans"/>
                <a:sym typeface="Public Sans"/>
              </a:rPr>
              <a:t>Providing </a:t>
            </a:r>
            <a:r>
              <a:rPr lang="en-US" sz="2199" b="1">
                <a:solidFill>
                  <a:srgbClr val="22263E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visibility </a:t>
            </a:r>
            <a:r>
              <a:rPr lang="en-US" sz="2199">
                <a:solidFill>
                  <a:srgbClr val="22263E"/>
                </a:solidFill>
                <a:latin typeface="Public Sans"/>
                <a:ea typeface="Public Sans"/>
                <a:cs typeface="Public Sans"/>
                <a:sym typeface="Public Sans"/>
              </a:rPr>
              <a:t>for managers to </a:t>
            </a:r>
            <a:r>
              <a:rPr lang="en-US" sz="2199" b="1">
                <a:solidFill>
                  <a:srgbClr val="22263E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monitor </a:t>
            </a:r>
            <a:r>
              <a:rPr lang="en-US" sz="2199">
                <a:solidFill>
                  <a:srgbClr val="22263E"/>
                </a:solidFill>
                <a:latin typeface="Public Sans"/>
                <a:ea typeface="Public Sans"/>
                <a:cs typeface="Public Sans"/>
                <a:sym typeface="Public Sans"/>
              </a:rPr>
              <a:t>performance.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025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806170" y="9252860"/>
            <a:ext cx="906260" cy="906260"/>
          </a:xfrm>
          <a:custGeom>
            <a:avLst/>
            <a:gdLst/>
            <a:ahLst/>
            <a:cxnLst/>
            <a:rect l="l" t="t" r="r" b="b"/>
            <a:pathLst>
              <a:path w="906260" h="906260">
                <a:moveTo>
                  <a:pt x="0" y="0"/>
                </a:moveTo>
                <a:lnTo>
                  <a:pt x="906260" y="0"/>
                </a:lnTo>
                <a:lnTo>
                  <a:pt x="906260" y="906261"/>
                </a:lnTo>
                <a:lnTo>
                  <a:pt x="0" y="9062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3827405" y="1042737"/>
            <a:ext cx="10633189" cy="1528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40"/>
              </a:lnSpc>
            </a:pPr>
            <a:r>
              <a:rPr lang="en-US" sz="4000" b="1">
                <a:solidFill>
                  <a:srgbClr val="004AAD"/>
                </a:solidFill>
                <a:latin typeface="Poppins Bold"/>
                <a:ea typeface="Poppins Bold"/>
                <a:cs typeface="Poppins Bold"/>
                <a:sym typeface="Poppins Bold"/>
              </a:rPr>
              <a:t>Optima CRM</a:t>
            </a:r>
            <a:r>
              <a:rPr lang="en-US" sz="4000" b="1">
                <a:solidFill>
                  <a:srgbClr val="073699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4000">
                <a:solidFill>
                  <a:srgbClr val="22263E"/>
                </a:solidFill>
                <a:latin typeface="Poppins"/>
                <a:ea typeface="Poppins"/>
                <a:cs typeface="Poppins"/>
                <a:sym typeface="Poppins"/>
              </a:rPr>
              <a:t>Optimizes Six Key Operational Areas in Real Estate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591596" y="3718869"/>
            <a:ext cx="17155074" cy="5422042"/>
            <a:chOff x="0" y="0"/>
            <a:chExt cx="22873432" cy="7229389"/>
          </a:xfrm>
        </p:grpSpPr>
        <p:grpSp>
          <p:nvGrpSpPr>
            <p:cNvPr id="6" name="Group 6"/>
            <p:cNvGrpSpPr/>
            <p:nvPr/>
          </p:nvGrpSpPr>
          <p:grpSpPr>
            <a:xfrm>
              <a:off x="1928274" y="3010321"/>
              <a:ext cx="2692042" cy="1508769"/>
              <a:chOff x="0" y="0"/>
              <a:chExt cx="145025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45025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450250" h="812800">
                    <a:moveTo>
                      <a:pt x="1450250" y="406400"/>
                    </a:moveTo>
                    <a:lnTo>
                      <a:pt x="1043850" y="0"/>
                    </a:lnTo>
                    <a:lnTo>
                      <a:pt x="1043850" y="203200"/>
                    </a:lnTo>
                    <a:lnTo>
                      <a:pt x="0" y="203200"/>
                    </a:lnTo>
                    <a:lnTo>
                      <a:pt x="0" y="609600"/>
                    </a:lnTo>
                    <a:lnTo>
                      <a:pt x="1043850" y="609600"/>
                    </a:lnTo>
                    <a:lnTo>
                      <a:pt x="1043850" y="812800"/>
                    </a:lnTo>
                    <a:lnTo>
                      <a:pt x="1450250" y="406400"/>
                    </a:lnTo>
                    <a:close/>
                  </a:path>
                </a:pathLst>
              </a:custGeom>
              <a:solidFill>
                <a:srgbClr val="780101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193675"/>
                <a:ext cx="1348650" cy="415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79"/>
                  </a:lnSpc>
                </a:pPr>
                <a:endParaRPr/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490297" y="3402258"/>
              <a:ext cx="3403600" cy="3403600"/>
            </a:xfrm>
            <a:custGeom>
              <a:avLst/>
              <a:gdLst/>
              <a:ahLst/>
              <a:cxnLst/>
              <a:rect l="l" t="t" r="r" b="b"/>
              <a:pathLst>
                <a:path w="3403600" h="3403600">
                  <a:moveTo>
                    <a:pt x="0" y="0"/>
                  </a:moveTo>
                  <a:lnTo>
                    <a:pt x="3403600" y="0"/>
                  </a:lnTo>
                  <a:lnTo>
                    <a:pt x="3403600" y="3403600"/>
                  </a:lnTo>
                  <a:lnTo>
                    <a:pt x="0" y="340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5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490297" y="3402258"/>
              <a:ext cx="2875952" cy="2875952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47650" cap="sq">
                <a:solidFill>
                  <a:srgbClr val="780101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7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9385592" y="3010321"/>
              <a:ext cx="2692042" cy="1508769"/>
              <a:chOff x="0" y="0"/>
              <a:chExt cx="145025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45025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450250" h="812800">
                    <a:moveTo>
                      <a:pt x="1450250" y="406400"/>
                    </a:moveTo>
                    <a:lnTo>
                      <a:pt x="1043850" y="0"/>
                    </a:lnTo>
                    <a:lnTo>
                      <a:pt x="1043850" y="203200"/>
                    </a:lnTo>
                    <a:lnTo>
                      <a:pt x="0" y="203200"/>
                    </a:lnTo>
                    <a:lnTo>
                      <a:pt x="0" y="609600"/>
                    </a:lnTo>
                    <a:lnTo>
                      <a:pt x="1043850" y="609600"/>
                    </a:lnTo>
                    <a:lnTo>
                      <a:pt x="1043850" y="812800"/>
                    </a:lnTo>
                    <a:lnTo>
                      <a:pt x="1450250" y="406400"/>
                    </a:lnTo>
                    <a:close/>
                  </a:path>
                </a:pathLst>
              </a:custGeom>
              <a:solidFill>
                <a:srgbClr val="01304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193675"/>
                <a:ext cx="1348650" cy="415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79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7947616" y="3402258"/>
              <a:ext cx="3403600" cy="3403600"/>
            </a:xfrm>
            <a:custGeom>
              <a:avLst/>
              <a:gdLst/>
              <a:ahLst/>
              <a:cxnLst/>
              <a:rect l="l" t="t" r="r" b="b"/>
              <a:pathLst>
                <a:path w="3403600" h="3403600">
                  <a:moveTo>
                    <a:pt x="0" y="0"/>
                  </a:moveTo>
                  <a:lnTo>
                    <a:pt x="3403600" y="0"/>
                  </a:lnTo>
                  <a:lnTo>
                    <a:pt x="3403600" y="3403600"/>
                  </a:lnTo>
                  <a:lnTo>
                    <a:pt x="0" y="340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5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7947616" y="3402258"/>
              <a:ext cx="2875952" cy="2875952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47650" cap="sq">
                <a:solidFill>
                  <a:srgbClr val="013048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79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16842910" y="3010321"/>
              <a:ext cx="2692042" cy="1508769"/>
              <a:chOff x="0" y="0"/>
              <a:chExt cx="145025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45025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450250" h="812800">
                    <a:moveTo>
                      <a:pt x="1450250" y="406400"/>
                    </a:moveTo>
                    <a:lnTo>
                      <a:pt x="1043850" y="0"/>
                    </a:lnTo>
                    <a:lnTo>
                      <a:pt x="1043850" y="203200"/>
                    </a:lnTo>
                    <a:lnTo>
                      <a:pt x="0" y="203200"/>
                    </a:lnTo>
                    <a:lnTo>
                      <a:pt x="0" y="609600"/>
                    </a:lnTo>
                    <a:lnTo>
                      <a:pt x="1043850" y="609600"/>
                    </a:lnTo>
                    <a:lnTo>
                      <a:pt x="1043850" y="812800"/>
                    </a:lnTo>
                    <a:lnTo>
                      <a:pt x="1450250" y="406400"/>
                    </a:lnTo>
                    <a:close/>
                  </a:path>
                </a:pathLst>
              </a:custGeom>
              <a:solidFill>
                <a:srgbClr val="28351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0" y="193675"/>
                <a:ext cx="1348650" cy="415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79"/>
                  </a:lnSpc>
                </a:pPr>
                <a:endParaRPr/>
              </a:p>
            </p:txBody>
          </p:sp>
        </p:grpSp>
        <p:sp>
          <p:nvSpPr>
            <p:cNvPr id="23" name="Freeform 23"/>
            <p:cNvSpPr/>
            <p:nvPr/>
          </p:nvSpPr>
          <p:spPr>
            <a:xfrm>
              <a:off x="15404934" y="3402258"/>
              <a:ext cx="3403600" cy="3403600"/>
            </a:xfrm>
            <a:custGeom>
              <a:avLst/>
              <a:gdLst/>
              <a:ahLst/>
              <a:cxnLst/>
              <a:rect l="l" t="t" r="r" b="b"/>
              <a:pathLst>
                <a:path w="3403600" h="3403600">
                  <a:moveTo>
                    <a:pt x="0" y="0"/>
                  </a:moveTo>
                  <a:lnTo>
                    <a:pt x="3403600" y="0"/>
                  </a:lnTo>
                  <a:lnTo>
                    <a:pt x="3403600" y="3403600"/>
                  </a:lnTo>
                  <a:lnTo>
                    <a:pt x="0" y="340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5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" name="Group 24"/>
            <p:cNvGrpSpPr/>
            <p:nvPr/>
          </p:nvGrpSpPr>
          <p:grpSpPr>
            <a:xfrm>
              <a:off x="15404934" y="3402258"/>
              <a:ext cx="2875952" cy="2875952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47650" cap="sq">
                <a:solidFill>
                  <a:srgbClr val="283518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79"/>
                  </a:lnSpc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5656933" y="2630455"/>
              <a:ext cx="2692042" cy="1508769"/>
              <a:chOff x="0" y="0"/>
              <a:chExt cx="145025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145025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450250" h="812800">
                    <a:moveTo>
                      <a:pt x="1450250" y="406400"/>
                    </a:moveTo>
                    <a:lnTo>
                      <a:pt x="1043850" y="0"/>
                    </a:lnTo>
                    <a:lnTo>
                      <a:pt x="1043850" y="203200"/>
                    </a:lnTo>
                    <a:lnTo>
                      <a:pt x="0" y="203200"/>
                    </a:lnTo>
                    <a:lnTo>
                      <a:pt x="0" y="609600"/>
                    </a:lnTo>
                    <a:lnTo>
                      <a:pt x="1043850" y="609600"/>
                    </a:lnTo>
                    <a:lnTo>
                      <a:pt x="1043850" y="812800"/>
                    </a:lnTo>
                    <a:lnTo>
                      <a:pt x="1450250" y="406400"/>
                    </a:lnTo>
                    <a:close/>
                  </a:path>
                </a:pathLst>
              </a:custGeom>
              <a:solidFill>
                <a:srgbClr val="C1152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193675"/>
                <a:ext cx="1348650" cy="415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79"/>
                  </a:lnSpc>
                </a:pPr>
                <a:endParaRPr/>
              </a:p>
            </p:txBody>
          </p:sp>
        </p:grpSp>
        <p:sp>
          <p:nvSpPr>
            <p:cNvPr id="30" name="Freeform 30"/>
            <p:cNvSpPr/>
            <p:nvPr/>
          </p:nvSpPr>
          <p:spPr>
            <a:xfrm>
              <a:off x="4218957" y="892307"/>
              <a:ext cx="3403600" cy="3403600"/>
            </a:xfrm>
            <a:custGeom>
              <a:avLst/>
              <a:gdLst/>
              <a:ahLst/>
              <a:cxnLst/>
              <a:rect l="l" t="t" r="r" b="b"/>
              <a:pathLst>
                <a:path w="3403600" h="3403600">
                  <a:moveTo>
                    <a:pt x="0" y="0"/>
                  </a:moveTo>
                  <a:lnTo>
                    <a:pt x="3403600" y="0"/>
                  </a:lnTo>
                  <a:lnTo>
                    <a:pt x="3403600" y="3403600"/>
                  </a:lnTo>
                  <a:lnTo>
                    <a:pt x="0" y="340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5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" name="Group 31"/>
            <p:cNvGrpSpPr/>
            <p:nvPr/>
          </p:nvGrpSpPr>
          <p:grpSpPr>
            <a:xfrm>
              <a:off x="4218957" y="892307"/>
              <a:ext cx="2875952" cy="2875952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47650" cap="sq">
                <a:solidFill>
                  <a:srgbClr val="C1152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79"/>
                  </a:lnSpc>
                </a:pPr>
                <a:endParaRPr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13114251" y="2630455"/>
              <a:ext cx="2692042" cy="1508769"/>
              <a:chOff x="0" y="0"/>
              <a:chExt cx="145025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145025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450250" h="812800">
                    <a:moveTo>
                      <a:pt x="1450250" y="406400"/>
                    </a:moveTo>
                    <a:lnTo>
                      <a:pt x="1043850" y="0"/>
                    </a:lnTo>
                    <a:lnTo>
                      <a:pt x="1043850" y="203200"/>
                    </a:lnTo>
                    <a:lnTo>
                      <a:pt x="0" y="203200"/>
                    </a:lnTo>
                    <a:lnTo>
                      <a:pt x="0" y="609600"/>
                    </a:lnTo>
                    <a:lnTo>
                      <a:pt x="1043850" y="609600"/>
                    </a:lnTo>
                    <a:lnTo>
                      <a:pt x="1043850" y="812800"/>
                    </a:lnTo>
                    <a:lnTo>
                      <a:pt x="1450250" y="406400"/>
                    </a:lnTo>
                    <a:close/>
                  </a:path>
                </a:pathLst>
              </a:custGeom>
              <a:solidFill>
                <a:srgbClr val="669AB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193675"/>
                <a:ext cx="1348650" cy="415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79"/>
                  </a:lnSpc>
                </a:pPr>
                <a:endParaRPr/>
              </a:p>
            </p:txBody>
          </p:sp>
        </p:grpSp>
        <p:sp>
          <p:nvSpPr>
            <p:cNvPr id="37" name="Freeform 37"/>
            <p:cNvSpPr/>
            <p:nvPr/>
          </p:nvSpPr>
          <p:spPr>
            <a:xfrm>
              <a:off x="11676275" y="892307"/>
              <a:ext cx="3403600" cy="3403600"/>
            </a:xfrm>
            <a:custGeom>
              <a:avLst/>
              <a:gdLst/>
              <a:ahLst/>
              <a:cxnLst/>
              <a:rect l="l" t="t" r="r" b="b"/>
              <a:pathLst>
                <a:path w="3403600" h="3403600">
                  <a:moveTo>
                    <a:pt x="0" y="0"/>
                  </a:moveTo>
                  <a:lnTo>
                    <a:pt x="3403600" y="0"/>
                  </a:lnTo>
                  <a:lnTo>
                    <a:pt x="3403600" y="3403600"/>
                  </a:lnTo>
                  <a:lnTo>
                    <a:pt x="0" y="340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5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" name="Group 38"/>
            <p:cNvGrpSpPr/>
            <p:nvPr/>
          </p:nvGrpSpPr>
          <p:grpSpPr>
            <a:xfrm>
              <a:off x="11676275" y="892307"/>
              <a:ext cx="2875952" cy="2875952"/>
              <a:chOff x="0" y="0"/>
              <a:chExt cx="812800" cy="81280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47650" cap="sq">
                <a:solidFill>
                  <a:srgbClr val="669ABC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79"/>
                  </a:lnSpc>
                </a:pPr>
                <a:endParaRPr/>
              </a:p>
            </p:txBody>
          </p:sp>
        </p:grpSp>
        <p:sp>
          <p:nvSpPr>
            <p:cNvPr id="41" name="Freeform 41"/>
            <p:cNvSpPr/>
            <p:nvPr/>
          </p:nvSpPr>
          <p:spPr>
            <a:xfrm>
              <a:off x="19133593" y="892307"/>
              <a:ext cx="3403600" cy="3403600"/>
            </a:xfrm>
            <a:custGeom>
              <a:avLst/>
              <a:gdLst/>
              <a:ahLst/>
              <a:cxnLst/>
              <a:rect l="l" t="t" r="r" b="b"/>
              <a:pathLst>
                <a:path w="3403600" h="3403600">
                  <a:moveTo>
                    <a:pt x="0" y="0"/>
                  </a:moveTo>
                  <a:lnTo>
                    <a:pt x="3403600" y="0"/>
                  </a:lnTo>
                  <a:lnTo>
                    <a:pt x="3403600" y="3403600"/>
                  </a:lnTo>
                  <a:lnTo>
                    <a:pt x="0" y="340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5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2" name="Group 42"/>
            <p:cNvGrpSpPr/>
            <p:nvPr/>
          </p:nvGrpSpPr>
          <p:grpSpPr>
            <a:xfrm>
              <a:off x="19133593" y="892307"/>
              <a:ext cx="2875952" cy="2875952"/>
              <a:chOff x="0" y="0"/>
              <a:chExt cx="812800" cy="81280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47650" cap="sq">
                <a:solidFill>
                  <a:srgbClr val="606C39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79"/>
                  </a:lnSpc>
                </a:pPr>
                <a:endParaRPr/>
              </a:p>
            </p:txBody>
          </p:sp>
        </p:grpSp>
        <p:sp>
          <p:nvSpPr>
            <p:cNvPr id="45" name="Freeform 45"/>
            <p:cNvSpPr/>
            <p:nvPr/>
          </p:nvSpPr>
          <p:spPr>
            <a:xfrm>
              <a:off x="1178974" y="4027434"/>
              <a:ext cx="1524000" cy="1524000"/>
            </a:xfrm>
            <a:custGeom>
              <a:avLst/>
              <a:gdLst/>
              <a:ahLst/>
              <a:cxnLst/>
              <a:rect l="l" t="t" r="r" b="b"/>
              <a:pathLst>
                <a:path w="1524000" h="1524000">
                  <a:moveTo>
                    <a:pt x="0" y="0"/>
                  </a:moveTo>
                  <a:lnTo>
                    <a:pt x="1524000" y="0"/>
                  </a:lnTo>
                  <a:lnTo>
                    <a:pt x="1524000" y="1524000"/>
                  </a:lnTo>
                  <a:lnTo>
                    <a:pt x="0" y="152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4999544" y="1622272"/>
              <a:ext cx="1371600" cy="1524000"/>
            </a:xfrm>
            <a:custGeom>
              <a:avLst/>
              <a:gdLst/>
              <a:ahLst/>
              <a:cxnLst/>
              <a:rect l="l" t="t" r="r" b="b"/>
              <a:pathLst>
                <a:path w="1371600" h="1524000">
                  <a:moveTo>
                    <a:pt x="0" y="0"/>
                  </a:moveTo>
                  <a:lnTo>
                    <a:pt x="1371600" y="0"/>
                  </a:lnTo>
                  <a:lnTo>
                    <a:pt x="1371600" y="1524000"/>
                  </a:lnTo>
                  <a:lnTo>
                    <a:pt x="0" y="152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8661692" y="4027434"/>
              <a:ext cx="1447800" cy="1524000"/>
            </a:xfrm>
            <a:custGeom>
              <a:avLst/>
              <a:gdLst/>
              <a:ahLst/>
              <a:cxnLst/>
              <a:rect l="l" t="t" r="r" b="b"/>
              <a:pathLst>
                <a:path w="1447800" h="1524000">
                  <a:moveTo>
                    <a:pt x="0" y="0"/>
                  </a:moveTo>
                  <a:lnTo>
                    <a:pt x="1447800" y="0"/>
                  </a:lnTo>
                  <a:lnTo>
                    <a:pt x="1447800" y="1524000"/>
                  </a:lnTo>
                  <a:lnTo>
                    <a:pt x="0" y="152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8"/>
            <p:cNvSpPr/>
            <p:nvPr/>
          </p:nvSpPr>
          <p:spPr>
            <a:xfrm>
              <a:off x="12355196" y="1486321"/>
              <a:ext cx="1524000" cy="1524000"/>
            </a:xfrm>
            <a:custGeom>
              <a:avLst/>
              <a:gdLst/>
              <a:ahLst/>
              <a:cxnLst/>
              <a:rect l="l" t="t" r="r" b="b"/>
              <a:pathLst>
                <a:path w="1524000" h="1524000">
                  <a:moveTo>
                    <a:pt x="0" y="0"/>
                  </a:moveTo>
                  <a:lnTo>
                    <a:pt x="1524000" y="0"/>
                  </a:lnTo>
                  <a:lnTo>
                    <a:pt x="1524000" y="1524000"/>
                  </a:lnTo>
                  <a:lnTo>
                    <a:pt x="0" y="152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16123793" y="4087627"/>
              <a:ext cx="1524000" cy="1524000"/>
            </a:xfrm>
            <a:custGeom>
              <a:avLst/>
              <a:gdLst/>
              <a:ahLst/>
              <a:cxnLst/>
              <a:rect l="l" t="t" r="r" b="b"/>
              <a:pathLst>
                <a:path w="1524000" h="1524000">
                  <a:moveTo>
                    <a:pt x="0" y="0"/>
                  </a:moveTo>
                  <a:lnTo>
                    <a:pt x="1524000" y="0"/>
                  </a:lnTo>
                  <a:lnTo>
                    <a:pt x="1524000" y="1524000"/>
                  </a:lnTo>
                  <a:lnTo>
                    <a:pt x="0" y="152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19936252" y="1486321"/>
              <a:ext cx="1270635" cy="1524000"/>
            </a:xfrm>
            <a:custGeom>
              <a:avLst/>
              <a:gdLst/>
              <a:ahLst/>
              <a:cxnLst/>
              <a:rect l="l" t="t" r="r" b="b"/>
              <a:pathLst>
                <a:path w="1270635" h="1524000">
                  <a:moveTo>
                    <a:pt x="0" y="0"/>
                  </a:moveTo>
                  <a:lnTo>
                    <a:pt x="1270635" y="0"/>
                  </a:lnTo>
                  <a:lnTo>
                    <a:pt x="1270635" y="1524000"/>
                  </a:lnTo>
                  <a:lnTo>
                    <a:pt x="0" y="152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257849" y="-19050"/>
              <a:ext cx="3366250" cy="984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lang="en-US" sz="2400" b="1">
                  <a:solidFill>
                    <a:srgbClr val="000000"/>
                  </a:solidFill>
                  <a:latin typeface="Poppins Semi-Bold"/>
                  <a:ea typeface="Poppins Semi-Bold"/>
                  <a:cs typeface="Poppins Semi-Bold"/>
                  <a:sym typeface="Poppins Semi-Bold"/>
                </a:rPr>
                <a:t>Never Lose a Lead Again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0" y="1111535"/>
              <a:ext cx="3856547" cy="7950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40"/>
                </a:lnSpc>
              </a:pPr>
              <a:r>
                <a:rPr lang="en-US" sz="1800" b="1">
                  <a:solidFill>
                    <a:srgbClr val="000000">
                      <a:alpha val="74902"/>
                    </a:srgbClr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Lead capture from all portals and WhatsApp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7463209" y="-19050"/>
              <a:ext cx="3856547" cy="984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lang="en-US" sz="2400" b="1">
                  <a:solidFill>
                    <a:srgbClr val="000000"/>
                  </a:solidFill>
                  <a:latin typeface="Poppins Semi-Bold"/>
                  <a:ea typeface="Poppins Semi-Bold"/>
                  <a:cs typeface="Poppins Semi-Bold"/>
                  <a:sym typeface="Poppins Semi-Bold"/>
                </a:rPr>
                <a:t>Manage Listings &amp; Projects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7463209" y="1111535"/>
              <a:ext cx="3856547" cy="11887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40"/>
                </a:lnSpc>
              </a:pPr>
              <a:r>
                <a:rPr lang="en-US" sz="1800" b="1">
                  <a:solidFill>
                    <a:srgbClr val="000000">
                      <a:alpha val="74902"/>
                    </a:srgbClr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Centralized control and accuracy across platforms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14914636" y="-19050"/>
              <a:ext cx="3856547" cy="984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lang="en-US" sz="2400" b="1">
                  <a:solidFill>
                    <a:srgbClr val="000000"/>
                  </a:solidFill>
                  <a:latin typeface="Poppins Semi-Bold"/>
                  <a:ea typeface="Poppins Semi-Bold"/>
                  <a:cs typeface="Poppins Semi-Bold"/>
                  <a:sym typeface="Poppins Semi-Bold"/>
                </a:rPr>
                <a:t>Manage Rentals &amp; Maintenance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14914636" y="1111535"/>
              <a:ext cx="3856547" cy="7950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40"/>
                </a:lnSpc>
              </a:pPr>
              <a:r>
                <a:rPr lang="en-US" sz="1800">
                  <a:solidFill>
                    <a:srgbClr val="000000">
                      <a:alpha val="74902"/>
                    </a:srgbClr>
                  </a:solidFill>
                  <a:latin typeface="Poppins"/>
                  <a:ea typeface="Poppins"/>
                  <a:cs typeface="Poppins"/>
                  <a:sym typeface="Poppins"/>
                </a:rPr>
                <a:t>Renewals, invoicing, and maintenance tracking</a:t>
              </a:r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3728659" y="4808484"/>
              <a:ext cx="3856547" cy="984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lang="en-US" sz="2400" b="1">
                  <a:solidFill>
                    <a:srgbClr val="000000"/>
                  </a:solidFill>
                  <a:latin typeface="Poppins Semi-Bold"/>
                  <a:ea typeface="Poppins Semi-Bold"/>
                  <a:cs typeface="Poppins Semi-Bold"/>
                  <a:sym typeface="Poppins Semi-Bold"/>
                </a:rPr>
                <a:t>Stay on Top of Every Opportunity</a:t>
              </a:r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3728659" y="5939069"/>
              <a:ext cx="3856547" cy="7950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40"/>
                </a:lnSpc>
              </a:pPr>
              <a:r>
                <a:rPr lang="en-US" sz="1800" b="1">
                  <a:solidFill>
                    <a:srgbClr val="000000">
                      <a:alpha val="74902"/>
                    </a:srgbClr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Agent accountability and timely follow-ups</a:t>
              </a: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11223327" y="4980920"/>
              <a:ext cx="3856547" cy="501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lang="en-US" sz="2400" b="1">
                  <a:solidFill>
                    <a:srgbClr val="000000"/>
                  </a:solidFill>
                  <a:latin typeface="Poppins Semi-Bold"/>
                  <a:ea typeface="Poppins Semi-Bold"/>
                  <a:cs typeface="Poppins Semi-Bold"/>
                  <a:sym typeface="Poppins Semi-Bold"/>
                </a:rPr>
                <a:t>Close Deals Faster</a:t>
              </a:r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11223327" y="5634970"/>
              <a:ext cx="3856547" cy="7950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40"/>
                </a:lnSpc>
              </a:pPr>
              <a:r>
                <a:rPr lang="en-US" sz="1800" b="1">
                  <a:solidFill>
                    <a:srgbClr val="000000">
                      <a:alpha val="74902"/>
                    </a:srgbClr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Automated offers, invoicing, and payments</a:t>
              </a:r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18674586" y="5066228"/>
              <a:ext cx="4198846" cy="501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lang="en-US" sz="2400" b="1">
                  <a:solidFill>
                    <a:srgbClr val="000000"/>
                  </a:solidFill>
                  <a:latin typeface="Poppins Semi-Bold"/>
                  <a:ea typeface="Poppins Semi-Bold"/>
                  <a:cs typeface="Poppins Semi-Bold"/>
                  <a:sym typeface="Poppins Semi-Bold"/>
                </a:rPr>
                <a:t>Get Full Visibility</a:t>
              </a:r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18649186" y="5634970"/>
              <a:ext cx="4198846" cy="7950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40"/>
                </a:lnSpc>
              </a:pPr>
              <a:r>
                <a:rPr lang="en-US" sz="1800" b="1">
                  <a:solidFill>
                    <a:srgbClr val="000000">
                      <a:alpha val="74902"/>
                    </a:srgbClr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Dashboards and performance analytics</a:t>
              </a:r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1407709" y="6622964"/>
              <a:ext cx="1041130" cy="606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99"/>
                </a:lnSpc>
              </a:pPr>
              <a:r>
                <a:rPr lang="en-US" sz="2999">
                  <a:solidFill>
                    <a:srgbClr val="780101"/>
                  </a:solidFill>
                  <a:latin typeface="Roboto"/>
                  <a:ea typeface="Roboto"/>
                  <a:cs typeface="Roboto"/>
                  <a:sym typeface="Roboto"/>
                </a:rPr>
                <a:t>01</a:t>
              </a:r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8870918" y="6622964"/>
              <a:ext cx="1041130" cy="606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99"/>
                </a:lnSpc>
              </a:pPr>
              <a:r>
                <a:rPr lang="en-US" sz="2999">
                  <a:solidFill>
                    <a:srgbClr val="013048"/>
                  </a:solidFill>
                  <a:latin typeface="Roboto"/>
                  <a:ea typeface="Roboto"/>
                  <a:cs typeface="Roboto"/>
                  <a:sym typeface="Roboto"/>
                </a:rPr>
                <a:t>03</a:t>
              </a:r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5152079" y="-9525"/>
              <a:ext cx="1041130" cy="606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99"/>
                </a:lnSpc>
              </a:pPr>
              <a:r>
                <a:rPr lang="en-US" sz="2999">
                  <a:solidFill>
                    <a:srgbClr val="C11520"/>
                  </a:solidFill>
                  <a:latin typeface="Roboto"/>
                  <a:ea typeface="Roboto"/>
                  <a:cs typeface="Roboto"/>
                  <a:sym typeface="Roboto"/>
                </a:rPr>
                <a:t>02</a:t>
              </a:r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12593686" y="-9525"/>
              <a:ext cx="1041130" cy="606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99"/>
                </a:lnSpc>
              </a:pPr>
              <a:r>
                <a:rPr lang="en-US" sz="2999">
                  <a:solidFill>
                    <a:srgbClr val="669ABC"/>
                  </a:solidFill>
                  <a:latin typeface="Roboto"/>
                  <a:ea typeface="Roboto"/>
                  <a:cs typeface="Roboto"/>
                  <a:sym typeface="Roboto"/>
                </a:rPr>
                <a:t>04</a:t>
              </a:r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20041184" y="-9525"/>
              <a:ext cx="1041130" cy="606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99"/>
                </a:lnSpc>
              </a:pPr>
              <a:r>
                <a:rPr lang="en-US" sz="2999">
                  <a:solidFill>
                    <a:srgbClr val="606C39"/>
                  </a:solidFill>
                  <a:latin typeface="Roboto"/>
                  <a:ea typeface="Roboto"/>
                  <a:cs typeface="Roboto"/>
                  <a:sym typeface="Roboto"/>
                </a:rPr>
                <a:t>06</a:t>
              </a:r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16322345" y="6622964"/>
              <a:ext cx="1041130" cy="606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99"/>
                </a:lnSpc>
              </a:pPr>
              <a:r>
                <a:rPr lang="en-US" sz="2999">
                  <a:solidFill>
                    <a:srgbClr val="283518"/>
                  </a:solidFill>
                  <a:latin typeface="Roboto"/>
                  <a:ea typeface="Roboto"/>
                  <a:cs typeface="Roboto"/>
                  <a:sym typeface="Roboto"/>
                </a:rPr>
                <a:t>05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025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1703922" y="1443637"/>
            <a:ext cx="2324228" cy="2324228"/>
            <a:chOff x="0" y="0"/>
            <a:chExt cx="3098971" cy="3098971"/>
          </a:xfrm>
        </p:grpSpPr>
        <p:grpSp>
          <p:nvGrpSpPr>
            <p:cNvPr id="6" name="Group 6"/>
            <p:cNvGrpSpPr/>
            <p:nvPr/>
          </p:nvGrpSpPr>
          <p:grpSpPr>
            <a:xfrm>
              <a:off x="535315" y="535315"/>
              <a:ext cx="2028341" cy="2028341"/>
              <a:chOff x="0" y="0"/>
              <a:chExt cx="560640" cy="56064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560640" cy="560640"/>
              </a:xfrm>
              <a:custGeom>
                <a:avLst/>
                <a:gdLst/>
                <a:ahLst/>
                <a:cxnLst/>
                <a:rect l="l" t="t" r="r" b="b"/>
                <a:pathLst>
                  <a:path w="560640" h="560640">
                    <a:moveTo>
                      <a:pt x="122140" y="0"/>
                    </a:moveTo>
                    <a:lnTo>
                      <a:pt x="438500" y="0"/>
                    </a:lnTo>
                    <a:cubicBezTo>
                      <a:pt x="505956" y="0"/>
                      <a:pt x="560640" y="54684"/>
                      <a:pt x="560640" y="122140"/>
                    </a:cubicBezTo>
                    <a:lnTo>
                      <a:pt x="560640" y="438500"/>
                    </a:lnTo>
                    <a:cubicBezTo>
                      <a:pt x="560640" y="505956"/>
                      <a:pt x="505956" y="560640"/>
                      <a:pt x="438500" y="560640"/>
                    </a:cubicBezTo>
                    <a:lnTo>
                      <a:pt x="122140" y="560640"/>
                    </a:lnTo>
                    <a:cubicBezTo>
                      <a:pt x="54684" y="560640"/>
                      <a:pt x="0" y="505956"/>
                      <a:pt x="0" y="438500"/>
                    </a:cubicBezTo>
                    <a:lnTo>
                      <a:pt x="0" y="122140"/>
                    </a:lnTo>
                    <a:cubicBezTo>
                      <a:pt x="0" y="54684"/>
                      <a:pt x="54684" y="0"/>
                      <a:pt x="122140" y="0"/>
                    </a:cubicBezTo>
                    <a:close/>
                  </a:path>
                </a:pathLst>
              </a:custGeom>
              <a:ln w="57150" cap="rnd">
                <a:solidFill>
                  <a:srgbClr val="E15C5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560640" cy="5892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19"/>
                  </a:lnSpc>
                </a:pPr>
                <a:endParaRPr/>
              </a:p>
            </p:txBody>
          </p:sp>
        </p:grpSp>
        <p:sp>
          <p:nvSpPr>
            <p:cNvPr id="9" name="Freeform 9"/>
            <p:cNvSpPr/>
            <p:nvPr/>
          </p:nvSpPr>
          <p:spPr>
            <a:xfrm rot="2700000">
              <a:off x="453834" y="453834"/>
              <a:ext cx="2191304" cy="2191304"/>
            </a:xfrm>
            <a:custGeom>
              <a:avLst/>
              <a:gdLst/>
              <a:ahLst/>
              <a:cxnLst/>
              <a:rect l="l" t="t" r="r" b="b"/>
              <a:pathLst>
                <a:path w="2191304" h="2191304">
                  <a:moveTo>
                    <a:pt x="0" y="0"/>
                  </a:moveTo>
                  <a:lnTo>
                    <a:pt x="2191303" y="0"/>
                  </a:lnTo>
                  <a:lnTo>
                    <a:pt x="2191303" y="2191303"/>
                  </a:lnTo>
                  <a:lnTo>
                    <a:pt x="0" y="2191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989423" y="809862"/>
              <a:ext cx="1248259" cy="1335637"/>
            </a:xfrm>
            <a:custGeom>
              <a:avLst/>
              <a:gdLst/>
              <a:ahLst/>
              <a:cxnLst/>
              <a:rect l="l" t="t" r="r" b="b"/>
              <a:pathLst>
                <a:path w="1248259" h="1335637">
                  <a:moveTo>
                    <a:pt x="0" y="0"/>
                  </a:moveTo>
                  <a:lnTo>
                    <a:pt x="1248259" y="0"/>
                  </a:lnTo>
                  <a:lnTo>
                    <a:pt x="1248259" y="1335637"/>
                  </a:lnTo>
                  <a:lnTo>
                    <a:pt x="0" y="13356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664460" y="1443637"/>
            <a:ext cx="2324228" cy="2324228"/>
            <a:chOff x="0" y="0"/>
            <a:chExt cx="3098971" cy="3098971"/>
          </a:xfrm>
        </p:grpSpPr>
        <p:grpSp>
          <p:nvGrpSpPr>
            <p:cNvPr id="12" name="Group 12"/>
            <p:cNvGrpSpPr/>
            <p:nvPr/>
          </p:nvGrpSpPr>
          <p:grpSpPr>
            <a:xfrm>
              <a:off x="535315" y="535315"/>
              <a:ext cx="2028341" cy="2028341"/>
              <a:chOff x="0" y="0"/>
              <a:chExt cx="560640" cy="56064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60640" cy="560640"/>
              </a:xfrm>
              <a:custGeom>
                <a:avLst/>
                <a:gdLst/>
                <a:ahLst/>
                <a:cxnLst/>
                <a:rect l="l" t="t" r="r" b="b"/>
                <a:pathLst>
                  <a:path w="560640" h="560640">
                    <a:moveTo>
                      <a:pt x="122140" y="0"/>
                    </a:moveTo>
                    <a:lnTo>
                      <a:pt x="438500" y="0"/>
                    </a:lnTo>
                    <a:cubicBezTo>
                      <a:pt x="505956" y="0"/>
                      <a:pt x="560640" y="54684"/>
                      <a:pt x="560640" y="122140"/>
                    </a:cubicBezTo>
                    <a:lnTo>
                      <a:pt x="560640" y="438500"/>
                    </a:lnTo>
                    <a:cubicBezTo>
                      <a:pt x="560640" y="505956"/>
                      <a:pt x="505956" y="560640"/>
                      <a:pt x="438500" y="560640"/>
                    </a:cubicBezTo>
                    <a:lnTo>
                      <a:pt x="122140" y="560640"/>
                    </a:lnTo>
                    <a:cubicBezTo>
                      <a:pt x="54684" y="560640"/>
                      <a:pt x="0" y="505956"/>
                      <a:pt x="0" y="438500"/>
                    </a:cubicBezTo>
                    <a:lnTo>
                      <a:pt x="0" y="122140"/>
                    </a:lnTo>
                    <a:cubicBezTo>
                      <a:pt x="0" y="54684"/>
                      <a:pt x="54684" y="0"/>
                      <a:pt x="122140" y="0"/>
                    </a:cubicBezTo>
                    <a:close/>
                  </a:path>
                </a:pathLst>
              </a:custGeom>
              <a:ln w="57150" cap="rnd">
                <a:solidFill>
                  <a:srgbClr val="019907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560640" cy="5892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19"/>
                  </a:lnSpc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 rot="2700000">
              <a:off x="453834" y="453834"/>
              <a:ext cx="2191304" cy="2191304"/>
            </a:xfrm>
            <a:custGeom>
              <a:avLst/>
              <a:gdLst/>
              <a:ahLst/>
              <a:cxnLst/>
              <a:rect l="l" t="t" r="r" b="b"/>
              <a:pathLst>
                <a:path w="2191304" h="2191304">
                  <a:moveTo>
                    <a:pt x="0" y="0"/>
                  </a:moveTo>
                  <a:lnTo>
                    <a:pt x="2191303" y="0"/>
                  </a:lnTo>
                  <a:lnTo>
                    <a:pt x="2191303" y="2191303"/>
                  </a:lnTo>
                  <a:lnTo>
                    <a:pt x="0" y="2191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831051" y="758150"/>
              <a:ext cx="1411469" cy="1464460"/>
            </a:xfrm>
            <a:custGeom>
              <a:avLst/>
              <a:gdLst/>
              <a:ahLst/>
              <a:cxnLst/>
              <a:rect l="l" t="t" r="r" b="b"/>
              <a:pathLst>
                <a:path w="1411469" h="1464460">
                  <a:moveTo>
                    <a:pt x="0" y="0"/>
                  </a:moveTo>
                  <a:lnTo>
                    <a:pt x="1411469" y="0"/>
                  </a:lnTo>
                  <a:lnTo>
                    <a:pt x="1411469" y="1464460"/>
                  </a:lnTo>
                  <a:lnTo>
                    <a:pt x="0" y="1464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820708" y="1443637"/>
            <a:ext cx="2324228" cy="2324228"/>
            <a:chOff x="0" y="0"/>
            <a:chExt cx="3098971" cy="3098971"/>
          </a:xfrm>
        </p:grpSpPr>
        <p:grpSp>
          <p:nvGrpSpPr>
            <p:cNvPr id="18" name="Group 18"/>
            <p:cNvGrpSpPr/>
            <p:nvPr/>
          </p:nvGrpSpPr>
          <p:grpSpPr>
            <a:xfrm>
              <a:off x="535315" y="535315"/>
              <a:ext cx="2028341" cy="2028341"/>
              <a:chOff x="0" y="0"/>
              <a:chExt cx="560640" cy="56064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560640" cy="560640"/>
              </a:xfrm>
              <a:custGeom>
                <a:avLst/>
                <a:gdLst/>
                <a:ahLst/>
                <a:cxnLst/>
                <a:rect l="l" t="t" r="r" b="b"/>
                <a:pathLst>
                  <a:path w="560640" h="560640">
                    <a:moveTo>
                      <a:pt x="122140" y="0"/>
                    </a:moveTo>
                    <a:lnTo>
                      <a:pt x="438500" y="0"/>
                    </a:lnTo>
                    <a:cubicBezTo>
                      <a:pt x="505956" y="0"/>
                      <a:pt x="560640" y="54684"/>
                      <a:pt x="560640" y="122140"/>
                    </a:cubicBezTo>
                    <a:lnTo>
                      <a:pt x="560640" y="438500"/>
                    </a:lnTo>
                    <a:cubicBezTo>
                      <a:pt x="560640" y="505956"/>
                      <a:pt x="505956" y="560640"/>
                      <a:pt x="438500" y="560640"/>
                    </a:cubicBezTo>
                    <a:lnTo>
                      <a:pt x="122140" y="560640"/>
                    </a:lnTo>
                    <a:cubicBezTo>
                      <a:pt x="54684" y="560640"/>
                      <a:pt x="0" y="505956"/>
                      <a:pt x="0" y="438500"/>
                    </a:cubicBezTo>
                    <a:lnTo>
                      <a:pt x="0" y="122140"/>
                    </a:lnTo>
                    <a:cubicBezTo>
                      <a:pt x="0" y="54684"/>
                      <a:pt x="54684" y="0"/>
                      <a:pt x="122140" y="0"/>
                    </a:cubicBezTo>
                    <a:close/>
                  </a:path>
                </a:pathLst>
              </a:custGeom>
              <a:ln w="57150" cap="rnd">
                <a:solidFill>
                  <a:srgbClr val="55658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28575"/>
                <a:ext cx="560640" cy="5892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19"/>
                  </a:lnSpc>
                </a:pPr>
                <a:endParaRPr/>
              </a:p>
            </p:txBody>
          </p:sp>
        </p:grpSp>
        <p:sp>
          <p:nvSpPr>
            <p:cNvPr id="21" name="Freeform 21"/>
            <p:cNvSpPr/>
            <p:nvPr/>
          </p:nvSpPr>
          <p:spPr>
            <a:xfrm rot="2700000">
              <a:off x="453834" y="453834"/>
              <a:ext cx="2191304" cy="2191304"/>
            </a:xfrm>
            <a:custGeom>
              <a:avLst/>
              <a:gdLst/>
              <a:ahLst/>
              <a:cxnLst/>
              <a:rect l="l" t="t" r="r" b="b"/>
              <a:pathLst>
                <a:path w="2191304" h="2191304">
                  <a:moveTo>
                    <a:pt x="0" y="0"/>
                  </a:moveTo>
                  <a:lnTo>
                    <a:pt x="2191303" y="0"/>
                  </a:lnTo>
                  <a:lnTo>
                    <a:pt x="2191303" y="2191303"/>
                  </a:lnTo>
                  <a:lnTo>
                    <a:pt x="0" y="2191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807679" y="1235669"/>
              <a:ext cx="1509014" cy="484023"/>
            </a:xfrm>
            <a:custGeom>
              <a:avLst/>
              <a:gdLst/>
              <a:ahLst/>
              <a:cxnLst/>
              <a:rect l="l" t="t" r="r" b="b"/>
              <a:pathLst>
                <a:path w="1509014" h="484023">
                  <a:moveTo>
                    <a:pt x="0" y="0"/>
                  </a:moveTo>
                  <a:lnTo>
                    <a:pt x="1509013" y="0"/>
                  </a:lnTo>
                  <a:lnTo>
                    <a:pt x="1509013" y="484023"/>
                  </a:lnTo>
                  <a:lnTo>
                    <a:pt x="0" y="4840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3969365" y="1443637"/>
            <a:ext cx="2324228" cy="2324228"/>
            <a:chOff x="0" y="0"/>
            <a:chExt cx="3098971" cy="3098971"/>
          </a:xfrm>
        </p:grpSpPr>
        <p:grpSp>
          <p:nvGrpSpPr>
            <p:cNvPr id="24" name="Group 24"/>
            <p:cNvGrpSpPr/>
            <p:nvPr/>
          </p:nvGrpSpPr>
          <p:grpSpPr>
            <a:xfrm>
              <a:off x="535315" y="535315"/>
              <a:ext cx="2028341" cy="2028341"/>
              <a:chOff x="0" y="0"/>
              <a:chExt cx="560640" cy="56064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560640" cy="560640"/>
              </a:xfrm>
              <a:custGeom>
                <a:avLst/>
                <a:gdLst/>
                <a:ahLst/>
                <a:cxnLst/>
                <a:rect l="l" t="t" r="r" b="b"/>
                <a:pathLst>
                  <a:path w="560640" h="560640">
                    <a:moveTo>
                      <a:pt x="122140" y="0"/>
                    </a:moveTo>
                    <a:lnTo>
                      <a:pt x="438500" y="0"/>
                    </a:lnTo>
                    <a:cubicBezTo>
                      <a:pt x="505956" y="0"/>
                      <a:pt x="560640" y="54684"/>
                      <a:pt x="560640" y="122140"/>
                    </a:cubicBezTo>
                    <a:lnTo>
                      <a:pt x="560640" y="438500"/>
                    </a:lnTo>
                    <a:cubicBezTo>
                      <a:pt x="560640" y="505956"/>
                      <a:pt x="505956" y="560640"/>
                      <a:pt x="438500" y="560640"/>
                    </a:cubicBezTo>
                    <a:lnTo>
                      <a:pt x="122140" y="560640"/>
                    </a:lnTo>
                    <a:cubicBezTo>
                      <a:pt x="54684" y="560640"/>
                      <a:pt x="0" y="505956"/>
                      <a:pt x="0" y="438500"/>
                    </a:cubicBezTo>
                    <a:lnTo>
                      <a:pt x="0" y="122140"/>
                    </a:lnTo>
                    <a:cubicBezTo>
                      <a:pt x="0" y="54684"/>
                      <a:pt x="54684" y="0"/>
                      <a:pt x="122140" y="0"/>
                    </a:cubicBezTo>
                    <a:close/>
                  </a:path>
                </a:pathLst>
              </a:custGeom>
              <a:ln w="57150" cap="rnd">
                <a:solidFill>
                  <a:srgbClr val="EE302A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28575"/>
                <a:ext cx="560640" cy="5892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19"/>
                  </a:lnSpc>
                </a:pPr>
                <a:endParaRPr/>
              </a:p>
            </p:txBody>
          </p:sp>
        </p:grpSp>
        <p:sp>
          <p:nvSpPr>
            <p:cNvPr id="27" name="Freeform 27"/>
            <p:cNvSpPr/>
            <p:nvPr/>
          </p:nvSpPr>
          <p:spPr>
            <a:xfrm rot="2700000">
              <a:off x="453834" y="453834"/>
              <a:ext cx="2191304" cy="2191304"/>
            </a:xfrm>
            <a:custGeom>
              <a:avLst/>
              <a:gdLst/>
              <a:ahLst/>
              <a:cxnLst/>
              <a:rect l="l" t="t" r="r" b="b"/>
              <a:pathLst>
                <a:path w="2191304" h="2191304">
                  <a:moveTo>
                    <a:pt x="0" y="0"/>
                  </a:moveTo>
                  <a:lnTo>
                    <a:pt x="2191303" y="0"/>
                  </a:lnTo>
                  <a:lnTo>
                    <a:pt x="2191303" y="2191303"/>
                  </a:lnTo>
                  <a:lnTo>
                    <a:pt x="0" y="2191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2048429" y="1443637"/>
            <a:ext cx="2324228" cy="2324228"/>
            <a:chOff x="0" y="0"/>
            <a:chExt cx="3098971" cy="3098971"/>
          </a:xfrm>
        </p:grpSpPr>
        <p:grpSp>
          <p:nvGrpSpPr>
            <p:cNvPr id="29" name="Group 29"/>
            <p:cNvGrpSpPr/>
            <p:nvPr/>
          </p:nvGrpSpPr>
          <p:grpSpPr>
            <a:xfrm>
              <a:off x="535315" y="535315"/>
              <a:ext cx="2028341" cy="2028341"/>
              <a:chOff x="0" y="0"/>
              <a:chExt cx="560640" cy="56064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60640" cy="560640"/>
              </a:xfrm>
              <a:custGeom>
                <a:avLst/>
                <a:gdLst/>
                <a:ahLst/>
                <a:cxnLst/>
                <a:rect l="l" t="t" r="r" b="b"/>
                <a:pathLst>
                  <a:path w="560640" h="560640">
                    <a:moveTo>
                      <a:pt x="122140" y="0"/>
                    </a:moveTo>
                    <a:lnTo>
                      <a:pt x="438500" y="0"/>
                    </a:lnTo>
                    <a:cubicBezTo>
                      <a:pt x="505956" y="0"/>
                      <a:pt x="560640" y="54684"/>
                      <a:pt x="560640" y="122140"/>
                    </a:cubicBezTo>
                    <a:lnTo>
                      <a:pt x="560640" y="438500"/>
                    </a:lnTo>
                    <a:cubicBezTo>
                      <a:pt x="560640" y="505956"/>
                      <a:pt x="505956" y="560640"/>
                      <a:pt x="438500" y="560640"/>
                    </a:cubicBezTo>
                    <a:lnTo>
                      <a:pt x="122140" y="560640"/>
                    </a:lnTo>
                    <a:cubicBezTo>
                      <a:pt x="54684" y="560640"/>
                      <a:pt x="0" y="505956"/>
                      <a:pt x="0" y="438500"/>
                    </a:cubicBezTo>
                    <a:lnTo>
                      <a:pt x="0" y="122140"/>
                    </a:lnTo>
                    <a:cubicBezTo>
                      <a:pt x="0" y="54684"/>
                      <a:pt x="54684" y="0"/>
                      <a:pt x="122140" y="0"/>
                    </a:cubicBezTo>
                    <a:close/>
                  </a:path>
                </a:pathLst>
              </a:custGeom>
              <a:ln w="5715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-28575"/>
                <a:ext cx="560640" cy="5892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19"/>
                  </a:lnSpc>
                </a:pPr>
                <a:endParaRPr/>
              </a:p>
            </p:txBody>
          </p:sp>
        </p:grpSp>
        <p:sp>
          <p:nvSpPr>
            <p:cNvPr id="32" name="Freeform 32"/>
            <p:cNvSpPr/>
            <p:nvPr/>
          </p:nvSpPr>
          <p:spPr>
            <a:xfrm rot="2700000">
              <a:off x="453834" y="453834"/>
              <a:ext cx="2191304" cy="2191304"/>
            </a:xfrm>
            <a:custGeom>
              <a:avLst/>
              <a:gdLst/>
              <a:ahLst/>
              <a:cxnLst/>
              <a:rect l="l" t="t" r="r" b="b"/>
              <a:pathLst>
                <a:path w="2191304" h="2191304">
                  <a:moveTo>
                    <a:pt x="0" y="0"/>
                  </a:moveTo>
                  <a:lnTo>
                    <a:pt x="2191303" y="0"/>
                  </a:lnTo>
                  <a:lnTo>
                    <a:pt x="2191303" y="2191303"/>
                  </a:lnTo>
                  <a:lnTo>
                    <a:pt x="0" y="2191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5906183" y="1443637"/>
            <a:ext cx="2324228" cy="2324228"/>
            <a:chOff x="0" y="0"/>
            <a:chExt cx="3098971" cy="3098971"/>
          </a:xfrm>
        </p:grpSpPr>
        <p:grpSp>
          <p:nvGrpSpPr>
            <p:cNvPr id="34" name="Group 34"/>
            <p:cNvGrpSpPr/>
            <p:nvPr/>
          </p:nvGrpSpPr>
          <p:grpSpPr>
            <a:xfrm>
              <a:off x="535315" y="535315"/>
              <a:ext cx="2028341" cy="2028341"/>
              <a:chOff x="0" y="0"/>
              <a:chExt cx="560640" cy="56064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560640" cy="560640"/>
              </a:xfrm>
              <a:custGeom>
                <a:avLst/>
                <a:gdLst/>
                <a:ahLst/>
                <a:cxnLst/>
                <a:rect l="l" t="t" r="r" b="b"/>
                <a:pathLst>
                  <a:path w="560640" h="560640">
                    <a:moveTo>
                      <a:pt x="122140" y="0"/>
                    </a:moveTo>
                    <a:lnTo>
                      <a:pt x="438500" y="0"/>
                    </a:lnTo>
                    <a:cubicBezTo>
                      <a:pt x="505956" y="0"/>
                      <a:pt x="560640" y="54684"/>
                      <a:pt x="560640" y="122140"/>
                    </a:cubicBezTo>
                    <a:lnTo>
                      <a:pt x="560640" y="438500"/>
                    </a:lnTo>
                    <a:cubicBezTo>
                      <a:pt x="560640" y="505956"/>
                      <a:pt x="505956" y="560640"/>
                      <a:pt x="438500" y="560640"/>
                    </a:cubicBezTo>
                    <a:lnTo>
                      <a:pt x="122140" y="560640"/>
                    </a:lnTo>
                    <a:cubicBezTo>
                      <a:pt x="54684" y="560640"/>
                      <a:pt x="0" y="505956"/>
                      <a:pt x="0" y="438500"/>
                    </a:cubicBezTo>
                    <a:lnTo>
                      <a:pt x="0" y="122140"/>
                    </a:lnTo>
                    <a:cubicBezTo>
                      <a:pt x="0" y="54684"/>
                      <a:pt x="54684" y="0"/>
                      <a:pt x="122140" y="0"/>
                    </a:cubicBezTo>
                    <a:close/>
                  </a:path>
                </a:pathLst>
              </a:custGeom>
              <a:ln w="57150" cap="rnd">
                <a:solidFill>
                  <a:srgbClr val="004AAD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-28575"/>
                <a:ext cx="560640" cy="5892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19"/>
                  </a:lnSpc>
                </a:pPr>
                <a:endParaRPr/>
              </a:p>
            </p:txBody>
          </p:sp>
        </p:grpSp>
        <p:sp>
          <p:nvSpPr>
            <p:cNvPr id="37" name="Freeform 37"/>
            <p:cNvSpPr/>
            <p:nvPr/>
          </p:nvSpPr>
          <p:spPr>
            <a:xfrm rot="2700000">
              <a:off x="453834" y="453834"/>
              <a:ext cx="2191304" cy="2191304"/>
            </a:xfrm>
            <a:custGeom>
              <a:avLst/>
              <a:gdLst/>
              <a:ahLst/>
              <a:cxnLst/>
              <a:rect l="l" t="t" r="r" b="b"/>
              <a:pathLst>
                <a:path w="2191304" h="2191304">
                  <a:moveTo>
                    <a:pt x="0" y="0"/>
                  </a:moveTo>
                  <a:lnTo>
                    <a:pt x="2191303" y="0"/>
                  </a:lnTo>
                  <a:lnTo>
                    <a:pt x="2191303" y="2191303"/>
                  </a:lnTo>
                  <a:lnTo>
                    <a:pt x="0" y="2191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Freeform 38"/>
          <p:cNvSpPr/>
          <p:nvPr/>
        </p:nvSpPr>
        <p:spPr>
          <a:xfrm>
            <a:off x="6649558" y="2161734"/>
            <a:ext cx="837477" cy="837477"/>
          </a:xfrm>
          <a:custGeom>
            <a:avLst/>
            <a:gdLst/>
            <a:ahLst/>
            <a:cxnLst/>
            <a:rect l="l" t="t" r="r" b="b"/>
            <a:pathLst>
              <a:path w="837477" h="837477">
                <a:moveTo>
                  <a:pt x="0" y="0"/>
                </a:moveTo>
                <a:lnTo>
                  <a:pt x="837478" y="0"/>
                </a:lnTo>
                <a:lnTo>
                  <a:pt x="837478" y="837477"/>
                </a:lnTo>
                <a:lnTo>
                  <a:pt x="0" y="83747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9" name="Group 39"/>
          <p:cNvGrpSpPr/>
          <p:nvPr/>
        </p:nvGrpSpPr>
        <p:grpSpPr>
          <a:xfrm>
            <a:off x="9763936" y="1443637"/>
            <a:ext cx="2324228" cy="2324228"/>
            <a:chOff x="0" y="0"/>
            <a:chExt cx="3098971" cy="3098971"/>
          </a:xfrm>
        </p:grpSpPr>
        <p:grpSp>
          <p:nvGrpSpPr>
            <p:cNvPr id="40" name="Group 40"/>
            <p:cNvGrpSpPr/>
            <p:nvPr/>
          </p:nvGrpSpPr>
          <p:grpSpPr>
            <a:xfrm>
              <a:off x="535315" y="535315"/>
              <a:ext cx="2028341" cy="2028341"/>
              <a:chOff x="0" y="0"/>
              <a:chExt cx="560640" cy="56064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60640" cy="560640"/>
              </a:xfrm>
              <a:custGeom>
                <a:avLst/>
                <a:gdLst/>
                <a:ahLst/>
                <a:cxnLst/>
                <a:rect l="l" t="t" r="r" b="b"/>
                <a:pathLst>
                  <a:path w="560640" h="560640">
                    <a:moveTo>
                      <a:pt x="122140" y="0"/>
                    </a:moveTo>
                    <a:lnTo>
                      <a:pt x="438500" y="0"/>
                    </a:lnTo>
                    <a:cubicBezTo>
                      <a:pt x="505956" y="0"/>
                      <a:pt x="560640" y="54684"/>
                      <a:pt x="560640" y="122140"/>
                    </a:cubicBezTo>
                    <a:lnTo>
                      <a:pt x="560640" y="438500"/>
                    </a:lnTo>
                    <a:cubicBezTo>
                      <a:pt x="560640" y="505956"/>
                      <a:pt x="505956" y="560640"/>
                      <a:pt x="438500" y="560640"/>
                    </a:cubicBezTo>
                    <a:lnTo>
                      <a:pt x="122140" y="560640"/>
                    </a:lnTo>
                    <a:cubicBezTo>
                      <a:pt x="54684" y="560640"/>
                      <a:pt x="0" y="505956"/>
                      <a:pt x="0" y="438500"/>
                    </a:cubicBezTo>
                    <a:lnTo>
                      <a:pt x="0" y="122140"/>
                    </a:lnTo>
                    <a:cubicBezTo>
                      <a:pt x="0" y="54684"/>
                      <a:pt x="54684" y="0"/>
                      <a:pt x="122140" y="0"/>
                    </a:cubicBezTo>
                    <a:close/>
                  </a:path>
                </a:pathLst>
              </a:custGeom>
              <a:ln w="57150" cap="rnd">
                <a:solidFill>
                  <a:srgbClr val="09843A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0" y="-28575"/>
                <a:ext cx="560640" cy="5892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19"/>
                  </a:lnSpc>
                </a:pPr>
                <a:endParaRPr/>
              </a:p>
            </p:txBody>
          </p:sp>
        </p:grpSp>
        <p:sp>
          <p:nvSpPr>
            <p:cNvPr id="43" name="Freeform 43"/>
            <p:cNvSpPr/>
            <p:nvPr/>
          </p:nvSpPr>
          <p:spPr>
            <a:xfrm rot="2700000">
              <a:off x="453834" y="453834"/>
              <a:ext cx="2191304" cy="2191304"/>
            </a:xfrm>
            <a:custGeom>
              <a:avLst/>
              <a:gdLst/>
              <a:ahLst/>
              <a:cxnLst/>
              <a:rect l="l" t="t" r="r" b="b"/>
              <a:pathLst>
                <a:path w="2191304" h="2191304">
                  <a:moveTo>
                    <a:pt x="0" y="0"/>
                  </a:moveTo>
                  <a:lnTo>
                    <a:pt x="2191303" y="0"/>
                  </a:lnTo>
                  <a:lnTo>
                    <a:pt x="2191303" y="2191303"/>
                  </a:lnTo>
                  <a:lnTo>
                    <a:pt x="0" y="2191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990460" y="1037736"/>
              <a:ext cx="1136258" cy="1023500"/>
            </a:xfrm>
            <a:custGeom>
              <a:avLst/>
              <a:gdLst/>
              <a:ahLst/>
              <a:cxnLst/>
              <a:rect l="l" t="t" r="r" b="b"/>
              <a:pathLst>
                <a:path w="1136258" h="1023500">
                  <a:moveTo>
                    <a:pt x="0" y="0"/>
                  </a:moveTo>
                  <a:lnTo>
                    <a:pt x="1136259" y="0"/>
                  </a:lnTo>
                  <a:lnTo>
                    <a:pt x="1136259" y="1023500"/>
                  </a:lnTo>
                  <a:lnTo>
                    <a:pt x="0" y="1023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5607689" y="1443637"/>
            <a:ext cx="2324228" cy="2324228"/>
            <a:chOff x="0" y="0"/>
            <a:chExt cx="3098971" cy="3098971"/>
          </a:xfrm>
        </p:grpSpPr>
        <p:grpSp>
          <p:nvGrpSpPr>
            <p:cNvPr id="46" name="Group 46"/>
            <p:cNvGrpSpPr/>
            <p:nvPr/>
          </p:nvGrpSpPr>
          <p:grpSpPr>
            <a:xfrm>
              <a:off x="535315" y="535315"/>
              <a:ext cx="2028341" cy="2028341"/>
              <a:chOff x="0" y="0"/>
              <a:chExt cx="560640" cy="560640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560640" cy="560640"/>
              </a:xfrm>
              <a:custGeom>
                <a:avLst/>
                <a:gdLst/>
                <a:ahLst/>
                <a:cxnLst/>
                <a:rect l="l" t="t" r="r" b="b"/>
                <a:pathLst>
                  <a:path w="560640" h="560640">
                    <a:moveTo>
                      <a:pt x="122140" y="0"/>
                    </a:moveTo>
                    <a:lnTo>
                      <a:pt x="438500" y="0"/>
                    </a:lnTo>
                    <a:cubicBezTo>
                      <a:pt x="505956" y="0"/>
                      <a:pt x="560640" y="54684"/>
                      <a:pt x="560640" y="122140"/>
                    </a:cubicBezTo>
                    <a:lnTo>
                      <a:pt x="560640" y="438500"/>
                    </a:lnTo>
                    <a:cubicBezTo>
                      <a:pt x="560640" y="505956"/>
                      <a:pt x="505956" y="560640"/>
                      <a:pt x="438500" y="560640"/>
                    </a:cubicBezTo>
                    <a:lnTo>
                      <a:pt x="122140" y="560640"/>
                    </a:lnTo>
                    <a:cubicBezTo>
                      <a:pt x="54684" y="560640"/>
                      <a:pt x="0" y="505956"/>
                      <a:pt x="0" y="438500"/>
                    </a:cubicBezTo>
                    <a:lnTo>
                      <a:pt x="0" y="122140"/>
                    </a:lnTo>
                    <a:cubicBezTo>
                      <a:pt x="0" y="54684"/>
                      <a:pt x="54684" y="0"/>
                      <a:pt x="122140" y="0"/>
                    </a:cubicBezTo>
                    <a:close/>
                  </a:path>
                </a:pathLst>
              </a:custGeom>
              <a:ln w="57150" cap="rnd">
                <a:solidFill>
                  <a:srgbClr val="073699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0" y="-28575"/>
                <a:ext cx="560640" cy="5892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19"/>
                  </a:lnSpc>
                </a:pPr>
                <a:endParaRPr/>
              </a:p>
            </p:txBody>
          </p:sp>
        </p:grpSp>
        <p:sp>
          <p:nvSpPr>
            <p:cNvPr id="49" name="Freeform 49"/>
            <p:cNvSpPr/>
            <p:nvPr/>
          </p:nvSpPr>
          <p:spPr>
            <a:xfrm rot="2700000">
              <a:off x="453834" y="453834"/>
              <a:ext cx="2191304" cy="2191304"/>
            </a:xfrm>
            <a:custGeom>
              <a:avLst/>
              <a:gdLst/>
              <a:ahLst/>
              <a:cxnLst/>
              <a:rect l="l" t="t" r="r" b="b"/>
              <a:pathLst>
                <a:path w="2191304" h="2191304">
                  <a:moveTo>
                    <a:pt x="0" y="0"/>
                  </a:moveTo>
                  <a:lnTo>
                    <a:pt x="2191303" y="0"/>
                  </a:lnTo>
                  <a:lnTo>
                    <a:pt x="2191303" y="2191303"/>
                  </a:lnTo>
                  <a:lnTo>
                    <a:pt x="0" y="2191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6" name="Group 56"/>
          <p:cNvGrpSpPr>
            <a:grpSpLocks noChangeAspect="1"/>
          </p:cNvGrpSpPr>
          <p:nvPr/>
        </p:nvGrpSpPr>
        <p:grpSpPr>
          <a:xfrm>
            <a:off x="565343" y="4863960"/>
            <a:ext cx="2678591" cy="2678580"/>
            <a:chOff x="0" y="0"/>
            <a:chExt cx="6350000" cy="6349975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5"/>
              <a:stretch>
                <a:fillRect l="-136" r="-13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" name="Freeform 58"/>
          <p:cNvSpPr/>
          <p:nvPr/>
        </p:nvSpPr>
        <p:spPr>
          <a:xfrm>
            <a:off x="9601200" y="3690330"/>
            <a:ext cx="8380403" cy="6457155"/>
          </a:xfrm>
          <a:custGeom>
            <a:avLst/>
            <a:gdLst/>
            <a:ahLst/>
            <a:cxnLst/>
            <a:rect l="l" t="t" r="r" b="b"/>
            <a:pathLst>
              <a:path w="8380403" h="6457155">
                <a:moveTo>
                  <a:pt x="0" y="0"/>
                </a:moveTo>
                <a:lnTo>
                  <a:pt x="8380403" y="0"/>
                </a:lnTo>
                <a:lnTo>
                  <a:pt x="8380403" y="6457154"/>
                </a:lnTo>
                <a:lnTo>
                  <a:pt x="0" y="6457154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-40265" t="-22942" r="-36605" b="-209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9" name="Freeform 59"/>
          <p:cNvSpPr/>
          <p:nvPr/>
        </p:nvSpPr>
        <p:spPr>
          <a:xfrm>
            <a:off x="16596791" y="2271730"/>
            <a:ext cx="384124" cy="668042"/>
          </a:xfrm>
          <a:custGeom>
            <a:avLst/>
            <a:gdLst/>
            <a:ahLst/>
            <a:cxnLst/>
            <a:rect l="l" t="t" r="r" b="b"/>
            <a:pathLst>
              <a:path w="384124" h="668042">
                <a:moveTo>
                  <a:pt x="0" y="0"/>
                </a:moveTo>
                <a:lnTo>
                  <a:pt x="384124" y="0"/>
                </a:lnTo>
                <a:lnTo>
                  <a:pt x="384124" y="668042"/>
                </a:lnTo>
                <a:lnTo>
                  <a:pt x="0" y="668042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0" name="Freeform 60"/>
          <p:cNvSpPr/>
          <p:nvPr/>
        </p:nvSpPr>
        <p:spPr>
          <a:xfrm>
            <a:off x="4765500" y="2211635"/>
            <a:ext cx="737675" cy="737675"/>
          </a:xfrm>
          <a:custGeom>
            <a:avLst/>
            <a:gdLst/>
            <a:ahLst/>
            <a:cxnLst/>
            <a:rect l="l" t="t" r="r" b="b"/>
            <a:pathLst>
              <a:path w="737675" h="737675">
                <a:moveTo>
                  <a:pt x="0" y="0"/>
                </a:moveTo>
                <a:lnTo>
                  <a:pt x="737675" y="0"/>
                </a:lnTo>
                <a:lnTo>
                  <a:pt x="737675" y="737675"/>
                </a:lnTo>
                <a:lnTo>
                  <a:pt x="0" y="737675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1" name="Freeform 61"/>
          <p:cNvSpPr/>
          <p:nvPr/>
        </p:nvSpPr>
        <p:spPr>
          <a:xfrm>
            <a:off x="2630788" y="1993200"/>
            <a:ext cx="1188192" cy="1188192"/>
          </a:xfrm>
          <a:custGeom>
            <a:avLst/>
            <a:gdLst/>
            <a:ahLst/>
            <a:cxnLst/>
            <a:rect l="l" t="t" r="r" b="b"/>
            <a:pathLst>
              <a:path w="1188192" h="1188192">
                <a:moveTo>
                  <a:pt x="0" y="0"/>
                </a:moveTo>
                <a:lnTo>
                  <a:pt x="1188191" y="0"/>
                </a:lnTo>
                <a:lnTo>
                  <a:pt x="1188191" y="1188192"/>
                </a:lnTo>
                <a:lnTo>
                  <a:pt x="0" y="1188192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2" name="TextBox 62"/>
          <p:cNvSpPr txBox="1"/>
          <p:nvPr/>
        </p:nvSpPr>
        <p:spPr>
          <a:xfrm>
            <a:off x="3571363" y="4538465"/>
            <a:ext cx="5965890" cy="3806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3"/>
              </a:lnSpc>
            </a:pPr>
            <a:r>
              <a:rPr lang="en-US" sz="4487" b="1">
                <a:solidFill>
                  <a:srgbClr val="073699"/>
                </a:solidFill>
                <a:latin typeface="Barlow Bold"/>
                <a:ea typeface="Barlow Bold"/>
                <a:cs typeface="Barlow Bold"/>
                <a:sym typeface="Barlow Bold"/>
              </a:rPr>
              <a:t>Optima CRM </a:t>
            </a:r>
            <a:r>
              <a:rPr lang="en-US" sz="4487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connects your entire lead ecosystem into a single hub, so you never miss a deal.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1336500" y="607632"/>
            <a:ext cx="16236892" cy="700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360"/>
              </a:lnSpc>
            </a:pPr>
            <a:r>
              <a:rPr lang="en-US" sz="4000" b="1">
                <a:solidFill>
                  <a:srgbClr val="004AAD"/>
                </a:solidFill>
                <a:latin typeface="Poppins Bold"/>
                <a:ea typeface="Poppins Bold"/>
                <a:cs typeface="Poppins Bold"/>
                <a:sym typeface="Poppins Bold"/>
              </a:rPr>
              <a:t>Optima CRM:</a:t>
            </a:r>
            <a:r>
              <a:rPr lang="en-US" sz="4000" b="1">
                <a:solidFill>
                  <a:srgbClr val="073699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4000">
                <a:solidFill>
                  <a:srgbClr val="22263E"/>
                </a:solidFill>
                <a:latin typeface="Poppins"/>
                <a:ea typeface="Poppins"/>
                <a:cs typeface="Poppins"/>
                <a:sym typeface="Poppins"/>
              </a:rPr>
              <a:t>Bridging Multiple Lead Sources into One Platform</a:t>
            </a:r>
          </a:p>
        </p:txBody>
      </p:sp>
    </p:spTree>
  </p:cSld>
  <p:clrMapOvr>
    <a:masterClrMapping/>
  </p:clrMapOvr>
  <p:transition spd="slow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025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448083" y="562779"/>
            <a:ext cx="9391835" cy="1362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4000">
                <a:solidFill>
                  <a:srgbClr val="013048"/>
                </a:solidFill>
                <a:latin typeface="Poppins"/>
                <a:ea typeface="Poppins"/>
                <a:cs typeface="Poppins"/>
                <a:sym typeface="Poppins"/>
              </a:rPr>
              <a:t>Empowering Agents</a:t>
            </a:r>
            <a:r>
              <a:rPr lang="en-US" sz="4000">
                <a:solidFill>
                  <a:srgbClr val="22263E"/>
                </a:solidFill>
                <a:latin typeface="Poppins"/>
                <a:ea typeface="Poppins"/>
                <a:cs typeface="Poppins"/>
                <a:sym typeface="Poppins"/>
              </a:rPr>
              <a:t> with Real-Time </a:t>
            </a:r>
            <a:r>
              <a:rPr lang="en-US" sz="4000" b="1">
                <a:solidFill>
                  <a:srgbClr val="004AAD"/>
                </a:solidFill>
                <a:latin typeface="Poppins Bold"/>
                <a:ea typeface="Poppins Bold"/>
                <a:cs typeface="Poppins Bold"/>
                <a:sym typeface="Poppins Bold"/>
              </a:rPr>
              <a:t>Mobile Lead Management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164637" y="2030823"/>
            <a:ext cx="13958727" cy="515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56"/>
              </a:lnSpc>
            </a:pPr>
            <a:r>
              <a:rPr lang="en-US" sz="2968">
                <a:solidFill>
                  <a:srgbClr val="22263E"/>
                </a:solidFill>
                <a:latin typeface="Public Sans"/>
                <a:ea typeface="Public Sans"/>
                <a:cs typeface="Public Sans"/>
                <a:sym typeface="Public Sans"/>
              </a:rPr>
              <a:t>Optima CRM ensures every lead is captured, tracked, and assigned seamlessly.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0898225" y="3248509"/>
            <a:ext cx="6582012" cy="6124611"/>
            <a:chOff x="0" y="0"/>
            <a:chExt cx="8776017" cy="8166148"/>
          </a:xfrm>
        </p:grpSpPr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>
              <a:off x="4648931" y="0"/>
              <a:ext cx="4127086" cy="8166148"/>
              <a:chOff x="0" y="0"/>
              <a:chExt cx="2620010" cy="518414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53340" y="25400"/>
                <a:ext cx="2513330" cy="5132070"/>
              </a:xfrm>
              <a:custGeom>
                <a:avLst/>
                <a:gdLst/>
                <a:ahLst/>
                <a:cxnLst/>
                <a:rect l="l" t="t" r="r" b="b"/>
                <a:pathLst>
                  <a:path w="2513330" h="5132070">
                    <a:moveTo>
                      <a:pt x="2159000" y="0"/>
                    </a:moveTo>
                    <a:lnTo>
                      <a:pt x="354330" y="0"/>
                    </a:lnTo>
                    <a:cubicBezTo>
                      <a:pt x="158750" y="0"/>
                      <a:pt x="0" y="158750"/>
                      <a:pt x="0" y="354330"/>
                    </a:cubicBezTo>
                    <a:lnTo>
                      <a:pt x="0" y="4777740"/>
                    </a:lnTo>
                    <a:cubicBezTo>
                      <a:pt x="0" y="4973320"/>
                      <a:pt x="158750" y="5132070"/>
                      <a:pt x="354330" y="5132070"/>
                    </a:cubicBezTo>
                    <a:lnTo>
                      <a:pt x="2159000" y="5132070"/>
                    </a:lnTo>
                    <a:cubicBezTo>
                      <a:pt x="2354580" y="5132070"/>
                      <a:pt x="2513330" y="4973320"/>
                      <a:pt x="2513330" y="4777740"/>
                    </a:cubicBezTo>
                    <a:lnTo>
                      <a:pt x="2513330" y="354330"/>
                    </a:lnTo>
                    <a:cubicBezTo>
                      <a:pt x="2513330" y="158750"/>
                      <a:pt x="2354580" y="0"/>
                      <a:pt x="2159000" y="0"/>
                    </a:cubicBezTo>
                    <a:close/>
                    <a:moveTo>
                      <a:pt x="1558290" y="162560"/>
                    </a:moveTo>
                    <a:cubicBezTo>
                      <a:pt x="1576070" y="162560"/>
                      <a:pt x="1590040" y="176530"/>
                      <a:pt x="1590040" y="194310"/>
                    </a:cubicBezTo>
                    <a:cubicBezTo>
                      <a:pt x="1590040" y="212090"/>
                      <a:pt x="1576070" y="226060"/>
                      <a:pt x="1558290" y="226060"/>
                    </a:cubicBezTo>
                    <a:cubicBezTo>
                      <a:pt x="1540510" y="226060"/>
                      <a:pt x="1526540" y="212090"/>
                      <a:pt x="1526540" y="194310"/>
                    </a:cubicBezTo>
                    <a:cubicBezTo>
                      <a:pt x="1526540" y="176530"/>
                      <a:pt x="1541780" y="162560"/>
                      <a:pt x="1558290" y="162560"/>
                    </a:cubicBezTo>
                    <a:close/>
                    <a:moveTo>
                      <a:pt x="1089660" y="172720"/>
                    </a:moveTo>
                    <a:lnTo>
                      <a:pt x="1394460" y="172720"/>
                    </a:lnTo>
                    <a:cubicBezTo>
                      <a:pt x="1405890" y="172720"/>
                      <a:pt x="1416050" y="181610"/>
                      <a:pt x="1416050" y="194310"/>
                    </a:cubicBezTo>
                    <a:cubicBezTo>
                      <a:pt x="1416050" y="207010"/>
                      <a:pt x="1405890" y="215900"/>
                      <a:pt x="1394460" y="215900"/>
                    </a:cubicBezTo>
                    <a:lnTo>
                      <a:pt x="1089660" y="215900"/>
                    </a:lnTo>
                    <a:cubicBezTo>
                      <a:pt x="1078230" y="215900"/>
                      <a:pt x="1068070" y="207010"/>
                      <a:pt x="1068070" y="194310"/>
                    </a:cubicBezTo>
                    <a:cubicBezTo>
                      <a:pt x="1068070" y="181610"/>
                      <a:pt x="1078230" y="172720"/>
                      <a:pt x="1089660" y="172720"/>
                    </a:cubicBezTo>
                    <a:close/>
                    <a:moveTo>
                      <a:pt x="2383790" y="4798060"/>
                    </a:moveTo>
                    <a:cubicBezTo>
                      <a:pt x="2383790" y="4913630"/>
                      <a:pt x="2289810" y="5007610"/>
                      <a:pt x="2174240" y="5007610"/>
                    </a:cubicBezTo>
                    <a:lnTo>
                      <a:pt x="341630" y="5007610"/>
                    </a:lnTo>
                    <a:cubicBezTo>
                      <a:pt x="226060" y="5007610"/>
                      <a:pt x="132080" y="4913630"/>
                      <a:pt x="132080" y="4798060"/>
                    </a:cubicBezTo>
                    <a:lnTo>
                      <a:pt x="132080" y="340360"/>
                    </a:lnTo>
                    <a:cubicBezTo>
                      <a:pt x="132080" y="224790"/>
                      <a:pt x="226060" y="130810"/>
                      <a:pt x="341630" y="130810"/>
                    </a:cubicBezTo>
                    <a:lnTo>
                      <a:pt x="614680" y="130810"/>
                    </a:lnTo>
                    <a:lnTo>
                      <a:pt x="614680" y="187960"/>
                    </a:lnTo>
                    <a:cubicBezTo>
                      <a:pt x="614680" y="252730"/>
                      <a:pt x="668020" y="306070"/>
                      <a:pt x="732790" y="306070"/>
                    </a:cubicBezTo>
                    <a:lnTo>
                      <a:pt x="1783080" y="306070"/>
                    </a:lnTo>
                    <a:cubicBezTo>
                      <a:pt x="1847850" y="306070"/>
                      <a:pt x="1901190" y="252730"/>
                      <a:pt x="1901190" y="187960"/>
                    </a:cubicBezTo>
                    <a:lnTo>
                      <a:pt x="1901190" y="130810"/>
                    </a:lnTo>
                    <a:lnTo>
                      <a:pt x="2172970" y="130810"/>
                    </a:lnTo>
                    <a:cubicBezTo>
                      <a:pt x="2288540" y="130810"/>
                      <a:pt x="2382520" y="224790"/>
                      <a:pt x="2382520" y="340360"/>
                    </a:cubicBezTo>
                    <a:lnTo>
                      <a:pt x="2382520" y="479806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Freeform 8"/>
              <p:cNvSpPr/>
              <p:nvPr/>
            </p:nvSpPr>
            <p:spPr>
              <a:xfrm>
                <a:off x="185420" y="156210"/>
                <a:ext cx="2250453" cy="4876800"/>
              </a:xfrm>
              <a:custGeom>
                <a:avLst/>
                <a:gdLst/>
                <a:ahLst/>
                <a:cxnLst/>
                <a:rect l="l" t="t" r="r" b="b"/>
                <a:pathLst>
                  <a:path w="2250453" h="4876800">
                    <a:moveTo>
                      <a:pt x="2040890" y="0"/>
                    </a:moveTo>
                    <a:lnTo>
                      <a:pt x="1769110" y="0"/>
                    </a:lnTo>
                    <a:lnTo>
                      <a:pt x="1769110" y="57150"/>
                    </a:lnTo>
                    <a:cubicBezTo>
                      <a:pt x="1769110" y="121920"/>
                      <a:pt x="1715770" y="175260"/>
                      <a:pt x="1651000" y="175260"/>
                    </a:cubicBezTo>
                    <a:lnTo>
                      <a:pt x="601980" y="175260"/>
                    </a:lnTo>
                    <a:cubicBezTo>
                      <a:pt x="537210" y="175260"/>
                      <a:pt x="483870" y="121920"/>
                      <a:pt x="483870" y="57150"/>
                    </a:cubicBezTo>
                    <a:lnTo>
                      <a:pt x="483870" y="0"/>
                    </a:lnTo>
                    <a:lnTo>
                      <a:pt x="209550" y="0"/>
                    </a:lnTo>
                    <a:cubicBezTo>
                      <a:pt x="93980" y="0"/>
                      <a:pt x="0" y="93980"/>
                      <a:pt x="0" y="209550"/>
                    </a:cubicBezTo>
                    <a:lnTo>
                      <a:pt x="0" y="4667250"/>
                    </a:lnTo>
                    <a:cubicBezTo>
                      <a:pt x="0" y="4782820"/>
                      <a:pt x="93980" y="4876800"/>
                      <a:pt x="209550" y="4876800"/>
                    </a:cubicBezTo>
                    <a:lnTo>
                      <a:pt x="2040890" y="4876800"/>
                    </a:lnTo>
                    <a:cubicBezTo>
                      <a:pt x="2156460" y="4876800"/>
                      <a:pt x="2250440" y="4782820"/>
                      <a:pt x="2250440" y="4667250"/>
                    </a:cubicBezTo>
                    <a:lnTo>
                      <a:pt x="2250440" y="209550"/>
                    </a:lnTo>
                    <a:cubicBezTo>
                      <a:pt x="2251710" y="93980"/>
                      <a:pt x="2157730" y="0"/>
                      <a:pt x="204089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t="-158" b="-158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1121410" y="198120"/>
                <a:ext cx="347980" cy="43180"/>
              </a:xfrm>
              <a:custGeom>
                <a:avLst/>
                <a:gdLst/>
                <a:ahLst/>
                <a:cxnLst/>
                <a:rect l="l" t="t" r="r" b="b"/>
                <a:pathLst>
                  <a:path w="347980" h="43180">
                    <a:moveTo>
                      <a:pt x="326390" y="0"/>
                    </a:moveTo>
                    <a:lnTo>
                      <a:pt x="21590" y="0"/>
                    </a:lnTo>
                    <a:cubicBezTo>
                      <a:pt x="10160" y="0"/>
                      <a:pt x="0" y="8890"/>
                      <a:pt x="0" y="21590"/>
                    </a:cubicBezTo>
                    <a:cubicBezTo>
                      <a:pt x="0" y="34290"/>
                      <a:pt x="10160" y="43180"/>
                      <a:pt x="21590" y="43180"/>
                    </a:cubicBezTo>
                    <a:lnTo>
                      <a:pt x="326390" y="43180"/>
                    </a:lnTo>
                    <a:cubicBezTo>
                      <a:pt x="337820" y="43180"/>
                      <a:pt x="347980" y="34290"/>
                      <a:pt x="347980" y="21590"/>
                    </a:cubicBezTo>
                    <a:cubicBezTo>
                      <a:pt x="347980" y="8890"/>
                      <a:pt x="337820" y="0"/>
                      <a:pt x="326390" y="0"/>
                    </a:cubicBezTo>
                    <a:close/>
                  </a:path>
                </a:pathLst>
              </a:custGeom>
              <a:solidFill>
                <a:srgbClr val="6060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10"/>
              <p:cNvSpPr/>
              <p:nvPr/>
            </p:nvSpPr>
            <p:spPr>
              <a:xfrm>
                <a:off x="1579738" y="187960"/>
                <a:ext cx="63785" cy="63501"/>
              </a:xfrm>
              <a:custGeom>
                <a:avLst/>
                <a:gdLst/>
                <a:ahLst/>
                <a:cxnLst/>
                <a:rect l="l" t="t" r="r" b="b"/>
                <a:pathLst>
                  <a:path w="63785" h="63501">
                    <a:moveTo>
                      <a:pt x="31892" y="0"/>
                    </a:moveTo>
                    <a:cubicBezTo>
                      <a:pt x="20515" y="-51"/>
                      <a:pt x="9980" y="5989"/>
                      <a:pt x="4277" y="15834"/>
                    </a:cubicBezTo>
                    <a:cubicBezTo>
                      <a:pt x="-1426" y="25678"/>
                      <a:pt x="-1426" y="37822"/>
                      <a:pt x="4277" y="47666"/>
                    </a:cubicBezTo>
                    <a:cubicBezTo>
                      <a:pt x="9980" y="57511"/>
                      <a:pt x="20515" y="63551"/>
                      <a:pt x="31892" y="63500"/>
                    </a:cubicBezTo>
                    <a:cubicBezTo>
                      <a:pt x="43269" y="63551"/>
                      <a:pt x="53804" y="57511"/>
                      <a:pt x="59507" y="47666"/>
                    </a:cubicBezTo>
                    <a:cubicBezTo>
                      <a:pt x="65210" y="37822"/>
                      <a:pt x="65210" y="25678"/>
                      <a:pt x="59507" y="15834"/>
                    </a:cubicBezTo>
                    <a:cubicBezTo>
                      <a:pt x="53804" y="5989"/>
                      <a:pt x="43269" y="-51"/>
                      <a:pt x="31892" y="0"/>
                    </a:cubicBezTo>
                    <a:close/>
                  </a:path>
                </a:pathLst>
              </a:custGeom>
              <a:solidFill>
                <a:srgbClr val="6060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1"/>
              <p:cNvSpPr/>
              <p:nvPr/>
            </p:nvSpPr>
            <p:spPr>
              <a:xfrm>
                <a:off x="0" y="685800"/>
                <a:ext cx="27940" cy="213360"/>
              </a:xfrm>
              <a:custGeom>
                <a:avLst/>
                <a:gdLst/>
                <a:ahLst/>
                <a:cxnLst/>
                <a:rect l="l" t="t" r="r" b="b"/>
                <a:pathLst>
                  <a:path w="27940" h="213360">
                    <a:moveTo>
                      <a:pt x="0" y="26670"/>
                    </a:moveTo>
                    <a:lnTo>
                      <a:pt x="0" y="185420"/>
                    </a:lnTo>
                    <a:cubicBezTo>
                      <a:pt x="0" y="200660"/>
                      <a:pt x="12700" y="213360"/>
                      <a:pt x="27940" y="213360"/>
                    </a:cubicBezTo>
                    <a:lnTo>
                      <a:pt x="27940" y="0"/>
                    </a:lnTo>
                    <a:cubicBezTo>
                      <a:pt x="12700" y="0"/>
                      <a:pt x="0" y="11430"/>
                      <a:pt x="0" y="26670"/>
                    </a:cubicBezTo>
                    <a:close/>
                  </a:path>
                </a:pathLst>
              </a:custGeom>
              <a:solidFill>
                <a:srgbClr val="B8B8B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0" y="1057910"/>
                <a:ext cx="27940" cy="384810"/>
              </a:xfrm>
              <a:custGeom>
                <a:avLst/>
                <a:gdLst/>
                <a:ahLst/>
                <a:cxnLst/>
                <a:rect l="l" t="t" r="r" b="b"/>
                <a:pathLst>
                  <a:path w="27940" h="384810">
                    <a:moveTo>
                      <a:pt x="0" y="26670"/>
                    </a:moveTo>
                    <a:lnTo>
                      <a:pt x="0" y="356870"/>
                    </a:lnTo>
                    <a:cubicBezTo>
                      <a:pt x="0" y="372110"/>
                      <a:pt x="12700" y="384810"/>
                      <a:pt x="27940" y="384810"/>
                    </a:cubicBezTo>
                    <a:lnTo>
                      <a:pt x="27940" y="0"/>
                    </a:lnTo>
                    <a:cubicBezTo>
                      <a:pt x="12700" y="0"/>
                      <a:pt x="0" y="11430"/>
                      <a:pt x="0" y="26670"/>
                    </a:cubicBezTo>
                    <a:close/>
                  </a:path>
                </a:pathLst>
              </a:custGeom>
              <a:solidFill>
                <a:srgbClr val="B8B8B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0" y="1526540"/>
                <a:ext cx="27940" cy="386080"/>
              </a:xfrm>
              <a:custGeom>
                <a:avLst/>
                <a:gdLst/>
                <a:ahLst/>
                <a:cxnLst/>
                <a:rect l="l" t="t" r="r" b="b"/>
                <a:pathLst>
                  <a:path w="27940" h="386080">
                    <a:moveTo>
                      <a:pt x="0" y="27940"/>
                    </a:moveTo>
                    <a:lnTo>
                      <a:pt x="0" y="358140"/>
                    </a:lnTo>
                    <a:cubicBezTo>
                      <a:pt x="0" y="373380"/>
                      <a:pt x="12700" y="386080"/>
                      <a:pt x="27940" y="386080"/>
                    </a:cubicBezTo>
                    <a:lnTo>
                      <a:pt x="27940" y="0"/>
                    </a:lnTo>
                    <a:cubicBezTo>
                      <a:pt x="12700" y="0"/>
                      <a:pt x="0" y="12700"/>
                      <a:pt x="0" y="27940"/>
                    </a:cubicBezTo>
                    <a:close/>
                  </a:path>
                </a:pathLst>
              </a:custGeom>
              <a:solidFill>
                <a:srgbClr val="B8B8B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2592070" y="1184910"/>
                <a:ext cx="27940" cy="618490"/>
              </a:xfrm>
              <a:custGeom>
                <a:avLst/>
                <a:gdLst/>
                <a:ahLst/>
                <a:cxnLst/>
                <a:rect l="l" t="t" r="r" b="b"/>
                <a:pathLst>
                  <a:path w="27940" h="618490">
                    <a:moveTo>
                      <a:pt x="0" y="0"/>
                    </a:moveTo>
                    <a:lnTo>
                      <a:pt x="0" y="618490"/>
                    </a:lnTo>
                    <a:cubicBezTo>
                      <a:pt x="15240" y="618490"/>
                      <a:pt x="27940" y="605790"/>
                      <a:pt x="27940" y="590550"/>
                    </a:cubicBezTo>
                    <a:lnTo>
                      <a:pt x="27940" y="27940"/>
                    </a:lnTo>
                    <a:cubicBezTo>
                      <a:pt x="27940" y="12700"/>
                      <a:pt x="15240" y="0"/>
                      <a:pt x="0" y="0"/>
                    </a:cubicBezTo>
                    <a:close/>
                  </a:path>
                </a:pathLst>
              </a:custGeom>
              <a:solidFill>
                <a:srgbClr val="B8B8B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27940" y="0"/>
                <a:ext cx="2564130" cy="5182870"/>
              </a:xfrm>
              <a:custGeom>
                <a:avLst/>
                <a:gdLst/>
                <a:ahLst/>
                <a:cxnLst/>
                <a:rect l="l" t="t" r="r" b="b"/>
                <a:pathLst>
                  <a:path w="2564130" h="5182870">
                    <a:moveTo>
                      <a:pt x="2564130" y="1184910"/>
                    </a:moveTo>
                    <a:lnTo>
                      <a:pt x="2564130" y="379730"/>
                    </a:lnTo>
                    <a:cubicBezTo>
                      <a:pt x="2564130" y="353060"/>
                      <a:pt x="2561590" y="327660"/>
                      <a:pt x="2556510" y="303530"/>
                    </a:cubicBezTo>
                    <a:cubicBezTo>
                      <a:pt x="2553970" y="290830"/>
                      <a:pt x="2551430" y="279400"/>
                      <a:pt x="2547620" y="266700"/>
                    </a:cubicBezTo>
                    <a:cubicBezTo>
                      <a:pt x="2542540" y="248920"/>
                      <a:pt x="2534920" y="231140"/>
                      <a:pt x="2527300" y="214630"/>
                    </a:cubicBezTo>
                    <a:cubicBezTo>
                      <a:pt x="2522220" y="203200"/>
                      <a:pt x="2515870" y="193040"/>
                      <a:pt x="2509520" y="182880"/>
                    </a:cubicBezTo>
                    <a:cubicBezTo>
                      <a:pt x="2503170" y="172720"/>
                      <a:pt x="2496820" y="162560"/>
                      <a:pt x="2489200" y="152400"/>
                    </a:cubicBezTo>
                    <a:cubicBezTo>
                      <a:pt x="2477770" y="137160"/>
                      <a:pt x="2466340" y="124460"/>
                      <a:pt x="2453640" y="110490"/>
                    </a:cubicBezTo>
                    <a:cubicBezTo>
                      <a:pt x="2444750" y="101600"/>
                      <a:pt x="2435860" y="93980"/>
                      <a:pt x="2426970" y="86360"/>
                    </a:cubicBezTo>
                    <a:cubicBezTo>
                      <a:pt x="2360930" y="31750"/>
                      <a:pt x="2277110" y="0"/>
                      <a:pt x="2185670" y="0"/>
                    </a:cubicBezTo>
                    <a:lnTo>
                      <a:pt x="379730" y="0"/>
                    </a:lnTo>
                    <a:cubicBezTo>
                      <a:pt x="288290" y="0"/>
                      <a:pt x="203200" y="33020"/>
                      <a:pt x="138430" y="86360"/>
                    </a:cubicBezTo>
                    <a:cubicBezTo>
                      <a:pt x="129540" y="93980"/>
                      <a:pt x="120650" y="102870"/>
                      <a:pt x="111760" y="110490"/>
                    </a:cubicBezTo>
                    <a:cubicBezTo>
                      <a:pt x="99060" y="123190"/>
                      <a:pt x="86360" y="137160"/>
                      <a:pt x="76200" y="152400"/>
                    </a:cubicBezTo>
                    <a:cubicBezTo>
                      <a:pt x="68580" y="162560"/>
                      <a:pt x="62230" y="172720"/>
                      <a:pt x="55880" y="182880"/>
                    </a:cubicBezTo>
                    <a:cubicBezTo>
                      <a:pt x="49530" y="193040"/>
                      <a:pt x="43180" y="204470"/>
                      <a:pt x="38100" y="214630"/>
                    </a:cubicBezTo>
                    <a:cubicBezTo>
                      <a:pt x="29210" y="232410"/>
                      <a:pt x="22860" y="248920"/>
                      <a:pt x="16510" y="266700"/>
                    </a:cubicBezTo>
                    <a:cubicBezTo>
                      <a:pt x="12700" y="279400"/>
                      <a:pt x="10160" y="290830"/>
                      <a:pt x="7620" y="303530"/>
                    </a:cubicBezTo>
                    <a:cubicBezTo>
                      <a:pt x="2540" y="327660"/>
                      <a:pt x="0" y="354330"/>
                      <a:pt x="0" y="379730"/>
                    </a:cubicBezTo>
                    <a:lnTo>
                      <a:pt x="0" y="4803140"/>
                    </a:lnTo>
                    <a:cubicBezTo>
                      <a:pt x="0" y="5012690"/>
                      <a:pt x="170180" y="5182870"/>
                      <a:pt x="379730" y="5182870"/>
                    </a:cubicBezTo>
                    <a:lnTo>
                      <a:pt x="2184400" y="5182870"/>
                    </a:lnTo>
                    <a:cubicBezTo>
                      <a:pt x="2393950" y="5182870"/>
                      <a:pt x="2564130" y="5012690"/>
                      <a:pt x="2564130" y="4803140"/>
                    </a:cubicBezTo>
                    <a:lnTo>
                      <a:pt x="2564130" y="1184910"/>
                    </a:lnTo>
                    <a:close/>
                    <a:moveTo>
                      <a:pt x="2538730" y="1184910"/>
                    </a:moveTo>
                    <a:lnTo>
                      <a:pt x="2538730" y="4804410"/>
                    </a:lnTo>
                    <a:cubicBezTo>
                      <a:pt x="2538730" y="4999990"/>
                      <a:pt x="2379980" y="5158740"/>
                      <a:pt x="2184400" y="5158740"/>
                    </a:cubicBezTo>
                    <a:lnTo>
                      <a:pt x="379730" y="5158740"/>
                    </a:lnTo>
                    <a:cubicBezTo>
                      <a:pt x="184150" y="5158740"/>
                      <a:pt x="25400" y="4999990"/>
                      <a:pt x="25400" y="4804410"/>
                    </a:cubicBezTo>
                    <a:lnTo>
                      <a:pt x="25400" y="381000"/>
                    </a:lnTo>
                    <a:cubicBezTo>
                      <a:pt x="25400" y="184150"/>
                      <a:pt x="184150" y="25400"/>
                      <a:pt x="379730" y="25400"/>
                    </a:cubicBezTo>
                    <a:lnTo>
                      <a:pt x="2184400" y="25400"/>
                    </a:lnTo>
                    <a:cubicBezTo>
                      <a:pt x="2379980" y="25400"/>
                      <a:pt x="2538730" y="184150"/>
                      <a:pt x="2538730" y="379730"/>
                    </a:cubicBezTo>
                    <a:lnTo>
                      <a:pt x="2538730" y="1184910"/>
                    </a:lnTo>
                    <a:close/>
                  </a:path>
                </a:pathLst>
              </a:custGeom>
              <a:solidFill>
                <a:srgbClr val="E9E9E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16"/>
            <p:cNvGrpSpPr>
              <a:grpSpLocks noChangeAspect="1"/>
            </p:cNvGrpSpPr>
            <p:nvPr/>
          </p:nvGrpSpPr>
          <p:grpSpPr>
            <a:xfrm>
              <a:off x="0" y="0"/>
              <a:ext cx="4127086" cy="8166148"/>
              <a:chOff x="0" y="0"/>
              <a:chExt cx="2620010" cy="518414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53340" y="25400"/>
                <a:ext cx="2513330" cy="5132070"/>
              </a:xfrm>
              <a:custGeom>
                <a:avLst/>
                <a:gdLst/>
                <a:ahLst/>
                <a:cxnLst/>
                <a:rect l="l" t="t" r="r" b="b"/>
                <a:pathLst>
                  <a:path w="2513330" h="5132070">
                    <a:moveTo>
                      <a:pt x="2159000" y="0"/>
                    </a:moveTo>
                    <a:lnTo>
                      <a:pt x="354330" y="0"/>
                    </a:lnTo>
                    <a:cubicBezTo>
                      <a:pt x="158750" y="0"/>
                      <a:pt x="0" y="158750"/>
                      <a:pt x="0" y="354330"/>
                    </a:cubicBezTo>
                    <a:lnTo>
                      <a:pt x="0" y="4777740"/>
                    </a:lnTo>
                    <a:cubicBezTo>
                      <a:pt x="0" y="4973320"/>
                      <a:pt x="158750" y="5132070"/>
                      <a:pt x="354330" y="5132070"/>
                    </a:cubicBezTo>
                    <a:lnTo>
                      <a:pt x="2159000" y="5132070"/>
                    </a:lnTo>
                    <a:cubicBezTo>
                      <a:pt x="2354580" y="5132070"/>
                      <a:pt x="2513330" y="4973320"/>
                      <a:pt x="2513330" y="4777740"/>
                    </a:cubicBezTo>
                    <a:lnTo>
                      <a:pt x="2513330" y="354330"/>
                    </a:lnTo>
                    <a:cubicBezTo>
                      <a:pt x="2513330" y="158750"/>
                      <a:pt x="2354580" y="0"/>
                      <a:pt x="2159000" y="0"/>
                    </a:cubicBezTo>
                    <a:close/>
                    <a:moveTo>
                      <a:pt x="1558290" y="162560"/>
                    </a:moveTo>
                    <a:cubicBezTo>
                      <a:pt x="1576070" y="162560"/>
                      <a:pt x="1590040" y="176530"/>
                      <a:pt x="1590040" y="194310"/>
                    </a:cubicBezTo>
                    <a:cubicBezTo>
                      <a:pt x="1590040" y="212090"/>
                      <a:pt x="1576070" y="226060"/>
                      <a:pt x="1558290" y="226060"/>
                    </a:cubicBezTo>
                    <a:cubicBezTo>
                      <a:pt x="1540510" y="226060"/>
                      <a:pt x="1526540" y="212090"/>
                      <a:pt x="1526540" y="194310"/>
                    </a:cubicBezTo>
                    <a:cubicBezTo>
                      <a:pt x="1526540" y="176530"/>
                      <a:pt x="1541780" y="162560"/>
                      <a:pt x="1558290" y="162560"/>
                    </a:cubicBezTo>
                    <a:close/>
                    <a:moveTo>
                      <a:pt x="1089660" y="172720"/>
                    </a:moveTo>
                    <a:lnTo>
                      <a:pt x="1394460" y="172720"/>
                    </a:lnTo>
                    <a:cubicBezTo>
                      <a:pt x="1405890" y="172720"/>
                      <a:pt x="1416050" y="181610"/>
                      <a:pt x="1416050" y="194310"/>
                    </a:cubicBezTo>
                    <a:cubicBezTo>
                      <a:pt x="1416050" y="207010"/>
                      <a:pt x="1405890" y="215900"/>
                      <a:pt x="1394460" y="215900"/>
                    </a:cubicBezTo>
                    <a:lnTo>
                      <a:pt x="1089660" y="215900"/>
                    </a:lnTo>
                    <a:cubicBezTo>
                      <a:pt x="1078230" y="215900"/>
                      <a:pt x="1068070" y="207010"/>
                      <a:pt x="1068070" y="194310"/>
                    </a:cubicBezTo>
                    <a:cubicBezTo>
                      <a:pt x="1068070" y="181610"/>
                      <a:pt x="1078230" y="172720"/>
                      <a:pt x="1089660" y="172720"/>
                    </a:cubicBezTo>
                    <a:close/>
                    <a:moveTo>
                      <a:pt x="2383790" y="4798060"/>
                    </a:moveTo>
                    <a:cubicBezTo>
                      <a:pt x="2383790" y="4913630"/>
                      <a:pt x="2289810" y="5007610"/>
                      <a:pt x="2174240" y="5007610"/>
                    </a:cubicBezTo>
                    <a:lnTo>
                      <a:pt x="341630" y="5007610"/>
                    </a:lnTo>
                    <a:cubicBezTo>
                      <a:pt x="226060" y="5007610"/>
                      <a:pt x="132080" y="4913630"/>
                      <a:pt x="132080" y="4798060"/>
                    </a:cubicBezTo>
                    <a:lnTo>
                      <a:pt x="132080" y="340360"/>
                    </a:lnTo>
                    <a:cubicBezTo>
                      <a:pt x="132080" y="224790"/>
                      <a:pt x="226060" y="130810"/>
                      <a:pt x="341630" y="130810"/>
                    </a:cubicBezTo>
                    <a:lnTo>
                      <a:pt x="614680" y="130810"/>
                    </a:lnTo>
                    <a:lnTo>
                      <a:pt x="614680" y="187960"/>
                    </a:lnTo>
                    <a:cubicBezTo>
                      <a:pt x="614680" y="252730"/>
                      <a:pt x="668020" y="306070"/>
                      <a:pt x="732790" y="306070"/>
                    </a:cubicBezTo>
                    <a:lnTo>
                      <a:pt x="1783080" y="306070"/>
                    </a:lnTo>
                    <a:cubicBezTo>
                      <a:pt x="1847850" y="306070"/>
                      <a:pt x="1901190" y="252730"/>
                      <a:pt x="1901190" y="187960"/>
                    </a:cubicBezTo>
                    <a:lnTo>
                      <a:pt x="1901190" y="130810"/>
                    </a:lnTo>
                    <a:lnTo>
                      <a:pt x="2172970" y="130810"/>
                    </a:lnTo>
                    <a:cubicBezTo>
                      <a:pt x="2288540" y="130810"/>
                      <a:pt x="2382520" y="224790"/>
                      <a:pt x="2382520" y="340360"/>
                    </a:cubicBezTo>
                    <a:lnTo>
                      <a:pt x="2382520" y="479806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8"/>
              <p:cNvSpPr/>
              <p:nvPr/>
            </p:nvSpPr>
            <p:spPr>
              <a:xfrm>
                <a:off x="185420" y="156210"/>
                <a:ext cx="2250453" cy="4876800"/>
              </a:xfrm>
              <a:custGeom>
                <a:avLst/>
                <a:gdLst/>
                <a:ahLst/>
                <a:cxnLst/>
                <a:rect l="l" t="t" r="r" b="b"/>
                <a:pathLst>
                  <a:path w="2250453" h="4876800">
                    <a:moveTo>
                      <a:pt x="2040890" y="0"/>
                    </a:moveTo>
                    <a:lnTo>
                      <a:pt x="1769110" y="0"/>
                    </a:lnTo>
                    <a:lnTo>
                      <a:pt x="1769110" y="57150"/>
                    </a:lnTo>
                    <a:cubicBezTo>
                      <a:pt x="1769110" y="121920"/>
                      <a:pt x="1715770" y="175260"/>
                      <a:pt x="1651000" y="175260"/>
                    </a:cubicBezTo>
                    <a:lnTo>
                      <a:pt x="601980" y="175260"/>
                    </a:lnTo>
                    <a:cubicBezTo>
                      <a:pt x="537210" y="175260"/>
                      <a:pt x="483870" y="121920"/>
                      <a:pt x="483870" y="57150"/>
                    </a:cubicBezTo>
                    <a:lnTo>
                      <a:pt x="483870" y="0"/>
                    </a:lnTo>
                    <a:lnTo>
                      <a:pt x="209550" y="0"/>
                    </a:lnTo>
                    <a:cubicBezTo>
                      <a:pt x="93980" y="0"/>
                      <a:pt x="0" y="93980"/>
                      <a:pt x="0" y="209550"/>
                    </a:cubicBezTo>
                    <a:lnTo>
                      <a:pt x="0" y="4667250"/>
                    </a:lnTo>
                    <a:cubicBezTo>
                      <a:pt x="0" y="4782820"/>
                      <a:pt x="93980" y="4876800"/>
                      <a:pt x="209550" y="4876800"/>
                    </a:cubicBezTo>
                    <a:lnTo>
                      <a:pt x="2040890" y="4876800"/>
                    </a:lnTo>
                    <a:cubicBezTo>
                      <a:pt x="2156460" y="4876800"/>
                      <a:pt x="2250440" y="4782820"/>
                      <a:pt x="2250440" y="4667250"/>
                    </a:cubicBezTo>
                    <a:lnTo>
                      <a:pt x="2250440" y="209550"/>
                    </a:lnTo>
                    <a:cubicBezTo>
                      <a:pt x="2251710" y="93980"/>
                      <a:pt x="2157730" y="0"/>
                      <a:pt x="204089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t="-158" b="-158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1121410" y="198120"/>
                <a:ext cx="347980" cy="43180"/>
              </a:xfrm>
              <a:custGeom>
                <a:avLst/>
                <a:gdLst/>
                <a:ahLst/>
                <a:cxnLst/>
                <a:rect l="l" t="t" r="r" b="b"/>
                <a:pathLst>
                  <a:path w="347980" h="43180">
                    <a:moveTo>
                      <a:pt x="326390" y="0"/>
                    </a:moveTo>
                    <a:lnTo>
                      <a:pt x="21590" y="0"/>
                    </a:lnTo>
                    <a:cubicBezTo>
                      <a:pt x="10160" y="0"/>
                      <a:pt x="0" y="8890"/>
                      <a:pt x="0" y="21590"/>
                    </a:cubicBezTo>
                    <a:cubicBezTo>
                      <a:pt x="0" y="34290"/>
                      <a:pt x="10160" y="43180"/>
                      <a:pt x="21590" y="43180"/>
                    </a:cubicBezTo>
                    <a:lnTo>
                      <a:pt x="326390" y="43180"/>
                    </a:lnTo>
                    <a:cubicBezTo>
                      <a:pt x="337820" y="43180"/>
                      <a:pt x="347980" y="34290"/>
                      <a:pt x="347980" y="21590"/>
                    </a:cubicBezTo>
                    <a:cubicBezTo>
                      <a:pt x="347980" y="8890"/>
                      <a:pt x="337820" y="0"/>
                      <a:pt x="326390" y="0"/>
                    </a:cubicBezTo>
                    <a:close/>
                  </a:path>
                </a:pathLst>
              </a:custGeom>
              <a:solidFill>
                <a:srgbClr val="6060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20"/>
              <p:cNvSpPr/>
              <p:nvPr/>
            </p:nvSpPr>
            <p:spPr>
              <a:xfrm>
                <a:off x="1579738" y="187960"/>
                <a:ext cx="63785" cy="63501"/>
              </a:xfrm>
              <a:custGeom>
                <a:avLst/>
                <a:gdLst/>
                <a:ahLst/>
                <a:cxnLst/>
                <a:rect l="l" t="t" r="r" b="b"/>
                <a:pathLst>
                  <a:path w="63785" h="63501">
                    <a:moveTo>
                      <a:pt x="31892" y="0"/>
                    </a:moveTo>
                    <a:cubicBezTo>
                      <a:pt x="20515" y="-51"/>
                      <a:pt x="9980" y="5989"/>
                      <a:pt x="4277" y="15834"/>
                    </a:cubicBezTo>
                    <a:cubicBezTo>
                      <a:pt x="-1426" y="25678"/>
                      <a:pt x="-1426" y="37822"/>
                      <a:pt x="4277" y="47666"/>
                    </a:cubicBezTo>
                    <a:cubicBezTo>
                      <a:pt x="9980" y="57511"/>
                      <a:pt x="20515" y="63551"/>
                      <a:pt x="31892" y="63500"/>
                    </a:cubicBezTo>
                    <a:cubicBezTo>
                      <a:pt x="43269" y="63551"/>
                      <a:pt x="53804" y="57511"/>
                      <a:pt x="59507" y="47666"/>
                    </a:cubicBezTo>
                    <a:cubicBezTo>
                      <a:pt x="65210" y="37822"/>
                      <a:pt x="65210" y="25678"/>
                      <a:pt x="59507" y="15834"/>
                    </a:cubicBezTo>
                    <a:cubicBezTo>
                      <a:pt x="53804" y="5989"/>
                      <a:pt x="43269" y="-51"/>
                      <a:pt x="31892" y="0"/>
                    </a:cubicBezTo>
                    <a:close/>
                  </a:path>
                </a:pathLst>
              </a:custGeom>
              <a:solidFill>
                <a:srgbClr val="6060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1"/>
              <p:cNvSpPr/>
              <p:nvPr/>
            </p:nvSpPr>
            <p:spPr>
              <a:xfrm>
                <a:off x="0" y="685800"/>
                <a:ext cx="27940" cy="213360"/>
              </a:xfrm>
              <a:custGeom>
                <a:avLst/>
                <a:gdLst/>
                <a:ahLst/>
                <a:cxnLst/>
                <a:rect l="l" t="t" r="r" b="b"/>
                <a:pathLst>
                  <a:path w="27940" h="213360">
                    <a:moveTo>
                      <a:pt x="0" y="26670"/>
                    </a:moveTo>
                    <a:lnTo>
                      <a:pt x="0" y="185420"/>
                    </a:lnTo>
                    <a:cubicBezTo>
                      <a:pt x="0" y="200660"/>
                      <a:pt x="12700" y="213360"/>
                      <a:pt x="27940" y="213360"/>
                    </a:cubicBezTo>
                    <a:lnTo>
                      <a:pt x="27940" y="0"/>
                    </a:lnTo>
                    <a:cubicBezTo>
                      <a:pt x="12700" y="0"/>
                      <a:pt x="0" y="11430"/>
                      <a:pt x="0" y="26670"/>
                    </a:cubicBezTo>
                    <a:close/>
                  </a:path>
                </a:pathLst>
              </a:custGeom>
              <a:solidFill>
                <a:srgbClr val="B8B8B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2"/>
              <p:cNvSpPr/>
              <p:nvPr/>
            </p:nvSpPr>
            <p:spPr>
              <a:xfrm>
                <a:off x="0" y="1057910"/>
                <a:ext cx="27940" cy="384810"/>
              </a:xfrm>
              <a:custGeom>
                <a:avLst/>
                <a:gdLst/>
                <a:ahLst/>
                <a:cxnLst/>
                <a:rect l="l" t="t" r="r" b="b"/>
                <a:pathLst>
                  <a:path w="27940" h="384810">
                    <a:moveTo>
                      <a:pt x="0" y="26670"/>
                    </a:moveTo>
                    <a:lnTo>
                      <a:pt x="0" y="356870"/>
                    </a:lnTo>
                    <a:cubicBezTo>
                      <a:pt x="0" y="372110"/>
                      <a:pt x="12700" y="384810"/>
                      <a:pt x="27940" y="384810"/>
                    </a:cubicBezTo>
                    <a:lnTo>
                      <a:pt x="27940" y="0"/>
                    </a:lnTo>
                    <a:cubicBezTo>
                      <a:pt x="12700" y="0"/>
                      <a:pt x="0" y="11430"/>
                      <a:pt x="0" y="26670"/>
                    </a:cubicBezTo>
                    <a:close/>
                  </a:path>
                </a:pathLst>
              </a:custGeom>
              <a:solidFill>
                <a:srgbClr val="B8B8B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3"/>
              <p:cNvSpPr/>
              <p:nvPr/>
            </p:nvSpPr>
            <p:spPr>
              <a:xfrm>
                <a:off x="0" y="1526540"/>
                <a:ext cx="27940" cy="386080"/>
              </a:xfrm>
              <a:custGeom>
                <a:avLst/>
                <a:gdLst/>
                <a:ahLst/>
                <a:cxnLst/>
                <a:rect l="l" t="t" r="r" b="b"/>
                <a:pathLst>
                  <a:path w="27940" h="386080">
                    <a:moveTo>
                      <a:pt x="0" y="27940"/>
                    </a:moveTo>
                    <a:lnTo>
                      <a:pt x="0" y="358140"/>
                    </a:lnTo>
                    <a:cubicBezTo>
                      <a:pt x="0" y="373380"/>
                      <a:pt x="12700" y="386080"/>
                      <a:pt x="27940" y="386080"/>
                    </a:cubicBezTo>
                    <a:lnTo>
                      <a:pt x="27940" y="0"/>
                    </a:lnTo>
                    <a:cubicBezTo>
                      <a:pt x="12700" y="0"/>
                      <a:pt x="0" y="12700"/>
                      <a:pt x="0" y="27940"/>
                    </a:cubicBezTo>
                    <a:close/>
                  </a:path>
                </a:pathLst>
              </a:custGeom>
              <a:solidFill>
                <a:srgbClr val="B8B8B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4"/>
              <p:cNvSpPr/>
              <p:nvPr/>
            </p:nvSpPr>
            <p:spPr>
              <a:xfrm>
                <a:off x="2592070" y="1184910"/>
                <a:ext cx="27940" cy="618490"/>
              </a:xfrm>
              <a:custGeom>
                <a:avLst/>
                <a:gdLst/>
                <a:ahLst/>
                <a:cxnLst/>
                <a:rect l="l" t="t" r="r" b="b"/>
                <a:pathLst>
                  <a:path w="27940" h="618490">
                    <a:moveTo>
                      <a:pt x="0" y="0"/>
                    </a:moveTo>
                    <a:lnTo>
                      <a:pt x="0" y="618490"/>
                    </a:lnTo>
                    <a:cubicBezTo>
                      <a:pt x="15240" y="618490"/>
                      <a:pt x="27940" y="605790"/>
                      <a:pt x="27940" y="590550"/>
                    </a:cubicBezTo>
                    <a:lnTo>
                      <a:pt x="27940" y="27940"/>
                    </a:lnTo>
                    <a:cubicBezTo>
                      <a:pt x="27940" y="12700"/>
                      <a:pt x="15240" y="0"/>
                      <a:pt x="0" y="0"/>
                    </a:cubicBezTo>
                    <a:close/>
                  </a:path>
                </a:pathLst>
              </a:custGeom>
              <a:solidFill>
                <a:srgbClr val="B8B8B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5"/>
              <p:cNvSpPr/>
              <p:nvPr/>
            </p:nvSpPr>
            <p:spPr>
              <a:xfrm>
                <a:off x="27940" y="0"/>
                <a:ext cx="2564130" cy="5182870"/>
              </a:xfrm>
              <a:custGeom>
                <a:avLst/>
                <a:gdLst/>
                <a:ahLst/>
                <a:cxnLst/>
                <a:rect l="l" t="t" r="r" b="b"/>
                <a:pathLst>
                  <a:path w="2564130" h="5182870">
                    <a:moveTo>
                      <a:pt x="2564130" y="1184910"/>
                    </a:moveTo>
                    <a:lnTo>
                      <a:pt x="2564130" y="379730"/>
                    </a:lnTo>
                    <a:cubicBezTo>
                      <a:pt x="2564130" y="353060"/>
                      <a:pt x="2561590" y="327660"/>
                      <a:pt x="2556510" y="303530"/>
                    </a:cubicBezTo>
                    <a:cubicBezTo>
                      <a:pt x="2553970" y="290830"/>
                      <a:pt x="2551430" y="279400"/>
                      <a:pt x="2547620" y="266700"/>
                    </a:cubicBezTo>
                    <a:cubicBezTo>
                      <a:pt x="2542540" y="248920"/>
                      <a:pt x="2534920" y="231140"/>
                      <a:pt x="2527300" y="214630"/>
                    </a:cubicBezTo>
                    <a:cubicBezTo>
                      <a:pt x="2522220" y="203200"/>
                      <a:pt x="2515870" y="193040"/>
                      <a:pt x="2509520" y="182880"/>
                    </a:cubicBezTo>
                    <a:cubicBezTo>
                      <a:pt x="2503170" y="172720"/>
                      <a:pt x="2496820" y="162560"/>
                      <a:pt x="2489200" y="152400"/>
                    </a:cubicBezTo>
                    <a:cubicBezTo>
                      <a:pt x="2477770" y="137160"/>
                      <a:pt x="2466340" y="124460"/>
                      <a:pt x="2453640" y="110490"/>
                    </a:cubicBezTo>
                    <a:cubicBezTo>
                      <a:pt x="2444750" y="101600"/>
                      <a:pt x="2435860" y="93980"/>
                      <a:pt x="2426970" y="86360"/>
                    </a:cubicBezTo>
                    <a:cubicBezTo>
                      <a:pt x="2360930" y="31750"/>
                      <a:pt x="2277110" y="0"/>
                      <a:pt x="2185670" y="0"/>
                    </a:cubicBezTo>
                    <a:lnTo>
                      <a:pt x="379730" y="0"/>
                    </a:lnTo>
                    <a:cubicBezTo>
                      <a:pt x="288290" y="0"/>
                      <a:pt x="203200" y="33020"/>
                      <a:pt x="138430" y="86360"/>
                    </a:cubicBezTo>
                    <a:cubicBezTo>
                      <a:pt x="129540" y="93980"/>
                      <a:pt x="120650" y="102870"/>
                      <a:pt x="111760" y="110490"/>
                    </a:cubicBezTo>
                    <a:cubicBezTo>
                      <a:pt x="99060" y="123190"/>
                      <a:pt x="86360" y="137160"/>
                      <a:pt x="76200" y="152400"/>
                    </a:cubicBezTo>
                    <a:cubicBezTo>
                      <a:pt x="68580" y="162560"/>
                      <a:pt x="62230" y="172720"/>
                      <a:pt x="55880" y="182880"/>
                    </a:cubicBezTo>
                    <a:cubicBezTo>
                      <a:pt x="49530" y="193040"/>
                      <a:pt x="43180" y="204470"/>
                      <a:pt x="38100" y="214630"/>
                    </a:cubicBezTo>
                    <a:cubicBezTo>
                      <a:pt x="29210" y="232410"/>
                      <a:pt x="22860" y="248920"/>
                      <a:pt x="16510" y="266700"/>
                    </a:cubicBezTo>
                    <a:cubicBezTo>
                      <a:pt x="12700" y="279400"/>
                      <a:pt x="10160" y="290830"/>
                      <a:pt x="7620" y="303530"/>
                    </a:cubicBezTo>
                    <a:cubicBezTo>
                      <a:pt x="2540" y="327660"/>
                      <a:pt x="0" y="354330"/>
                      <a:pt x="0" y="379730"/>
                    </a:cubicBezTo>
                    <a:lnTo>
                      <a:pt x="0" y="4803140"/>
                    </a:lnTo>
                    <a:cubicBezTo>
                      <a:pt x="0" y="5012690"/>
                      <a:pt x="170180" y="5182870"/>
                      <a:pt x="379730" y="5182870"/>
                    </a:cubicBezTo>
                    <a:lnTo>
                      <a:pt x="2184400" y="5182870"/>
                    </a:lnTo>
                    <a:cubicBezTo>
                      <a:pt x="2393950" y="5182870"/>
                      <a:pt x="2564130" y="5012690"/>
                      <a:pt x="2564130" y="4803140"/>
                    </a:cubicBezTo>
                    <a:lnTo>
                      <a:pt x="2564130" y="1184910"/>
                    </a:lnTo>
                    <a:close/>
                    <a:moveTo>
                      <a:pt x="2538730" y="1184910"/>
                    </a:moveTo>
                    <a:lnTo>
                      <a:pt x="2538730" y="4804410"/>
                    </a:lnTo>
                    <a:cubicBezTo>
                      <a:pt x="2538730" y="4999990"/>
                      <a:pt x="2379980" y="5158740"/>
                      <a:pt x="2184400" y="5158740"/>
                    </a:cubicBezTo>
                    <a:lnTo>
                      <a:pt x="379730" y="5158740"/>
                    </a:lnTo>
                    <a:cubicBezTo>
                      <a:pt x="184150" y="5158740"/>
                      <a:pt x="25400" y="4999990"/>
                      <a:pt x="25400" y="4804410"/>
                    </a:cubicBezTo>
                    <a:lnTo>
                      <a:pt x="25400" y="381000"/>
                    </a:lnTo>
                    <a:cubicBezTo>
                      <a:pt x="25400" y="184150"/>
                      <a:pt x="184150" y="25400"/>
                      <a:pt x="379730" y="25400"/>
                    </a:cubicBezTo>
                    <a:lnTo>
                      <a:pt x="2184400" y="25400"/>
                    </a:lnTo>
                    <a:cubicBezTo>
                      <a:pt x="2379980" y="25400"/>
                      <a:pt x="2538730" y="184150"/>
                      <a:pt x="2538730" y="379730"/>
                    </a:cubicBezTo>
                    <a:lnTo>
                      <a:pt x="2538730" y="1184910"/>
                    </a:lnTo>
                    <a:close/>
                  </a:path>
                </a:pathLst>
              </a:custGeom>
              <a:solidFill>
                <a:srgbClr val="E9E9E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6" name="Group 26"/>
          <p:cNvGrpSpPr/>
          <p:nvPr/>
        </p:nvGrpSpPr>
        <p:grpSpPr>
          <a:xfrm>
            <a:off x="785195" y="2970045"/>
            <a:ext cx="9007617" cy="7339587"/>
            <a:chOff x="0" y="0"/>
            <a:chExt cx="12010155" cy="9786116"/>
          </a:xfrm>
        </p:grpSpPr>
        <p:grpSp>
          <p:nvGrpSpPr>
            <p:cNvPr id="27" name="Group 27"/>
            <p:cNvGrpSpPr/>
            <p:nvPr/>
          </p:nvGrpSpPr>
          <p:grpSpPr>
            <a:xfrm>
              <a:off x="1212943" y="0"/>
              <a:ext cx="10797212" cy="2658618"/>
              <a:chOff x="0" y="0"/>
              <a:chExt cx="1650527" cy="4064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1650527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1650527" h="406400">
                    <a:moveTo>
                      <a:pt x="1650527" y="47802"/>
                    </a:moveTo>
                    <a:lnTo>
                      <a:pt x="1650527" y="358598"/>
                    </a:lnTo>
                    <a:cubicBezTo>
                      <a:pt x="1650527" y="371276"/>
                      <a:pt x="1645490" y="383435"/>
                      <a:pt x="1636526" y="392399"/>
                    </a:cubicBezTo>
                    <a:cubicBezTo>
                      <a:pt x="1627561" y="401364"/>
                      <a:pt x="1615402" y="406400"/>
                      <a:pt x="1602725" y="406400"/>
                    </a:cubicBezTo>
                    <a:lnTo>
                      <a:pt x="47802" y="406400"/>
                    </a:lnTo>
                    <a:cubicBezTo>
                      <a:pt x="35124" y="406400"/>
                      <a:pt x="22965" y="401364"/>
                      <a:pt x="14001" y="392399"/>
                    </a:cubicBezTo>
                    <a:cubicBezTo>
                      <a:pt x="5036" y="383435"/>
                      <a:pt x="0" y="371276"/>
                      <a:pt x="0" y="358598"/>
                    </a:cubicBezTo>
                    <a:lnTo>
                      <a:pt x="0" y="47802"/>
                    </a:lnTo>
                    <a:cubicBezTo>
                      <a:pt x="0" y="35124"/>
                      <a:pt x="5036" y="22965"/>
                      <a:pt x="14001" y="14001"/>
                    </a:cubicBezTo>
                    <a:cubicBezTo>
                      <a:pt x="22965" y="5036"/>
                      <a:pt x="35124" y="0"/>
                      <a:pt x="47802" y="0"/>
                    </a:cubicBezTo>
                    <a:lnTo>
                      <a:pt x="1602725" y="0"/>
                    </a:lnTo>
                    <a:cubicBezTo>
                      <a:pt x="1615402" y="0"/>
                      <a:pt x="1627561" y="5036"/>
                      <a:pt x="1636526" y="14001"/>
                    </a:cubicBezTo>
                    <a:cubicBezTo>
                      <a:pt x="1645490" y="22965"/>
                      <a:pt x="1650527" y="35124"/>
                      <a:pt x="1650527" y="47802"/>
                    </a:cubicBezTo>
                    <a:close/>
                  </a:path>
                </a:pathLst>
              </a:custGeom>
              <a:solidFill>
                <a:srgbClr val="ECF0F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9525"/>
                <a:ext cx="1650527" cy="415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79"/>
                  </a:lnSpc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1212943" y="3216957"/>
              <a:ext cx="10797212" cy="2658475"/>
              <a:chOff x="0" y="0"/>
              <a:chExt cx="1650566" cy="4064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1650566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1650566" h="406400">
                    <a:moveTo>
                      <a:pt x="47802" y="0"/>
                    </a:moveTo>
                    <a:lnTo>
                      <a:pt x="1602764" y="0"/>
                    </a:lnTo>
                    <a:cubicBezTo>
                      <a:pt x="1615442" y="0"/>
                      <a:pt x="1627600" y="5036"/>
                      <a:pt x="1636565" y="14001"/>
                    </a:cubicBezTo>
                    <a:cubicBezTo>
                      <a:pt x="1645529" y="22965"/>
                      <a:pt x="1650566" y="35124"/>
                      <a:pt x="1650566" y="47802"/>
                    </a:cubicBezTo>
                    <a:lnTo>
                      <a:pt x="1650566" y="358598"/>
                    </a:lnTo>
                    <a:cubicBezTo>
                      <a:pt x="1650566" y="371276"/>
                      <a:pt x="1645529" y="383435"/>
                      <a:pt x="1636565" y="392399"/>
                    </a:cubicBezTo>
                    <a:cubicBezTo>
                      <a:pt x="1627600" y="401364"/>
                      <a:pt x="1615442" y="406400"/>
                      <a:pt x="1602764" y="406400"/>
                    </a:cubicBezTo>
                    <a:lnTo>
                      <a:pt x="47802" y="406400"/>
                    </a:lnTo>
                    <a:cubicBezTo>
                      <a:pt x="35124" y="406400"/>
                      <a:pt x="22965" y="401364"/>
                      <a:pt x="14001" y="392399"/>
                    </a:cubicBezTo>
                    <a:cubicBezTo>
                      <a:pt x="5036" y="383435"/>
                      <a:pt x="0" y="371276"/>
                      <a:pt x="0" y="358598"/>
                    </a:cubicBezTo>
                    <a:lnTo>
                      <a:pt x="0" y="47802"/>
                    </a:lnTo>
                    <a:cubicBezTo>
                      <a:pt x="0" y="35124"/>
                      <a:pt x="5036" y="22965"/>
                      <a:pt x="14001" y="14001"/>
                    </a:cubicBezTo>
                    <a:cubicBezTo>
                      <a:pt x="22965" y="5036"/>
                      <a:pt x="35124" y="0"/>
                      <a:pt x="47802" y="0"/>
                    </a:cubicBezTo>
                    <a:close/>
                  </a:path>
                </a:pathLst>
              </a:custGeom>
              <a:solidFill>
                <a:srgbClr val="ECF0F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-9525"/>
                <a:ext cx="1650566" cy="415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79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385794" y="0"/>
              <a:ext cx="2658475" cy="2281463"/>
              <a:chOff x="0" y="0"/>
              <a:chExt cx="660400" cy="566745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660400" cy="566745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566745">
                    <a:moveTo>
                      <a:pt x="220252" y="547676"/>
                    </a:moveTo>
                    <a:cubicBezTo>
                      <a:pt x="254109" y="559190"/>
                      <a:pt x="292600" y="566745"/>
                      <a:pt x="330378" y="566745"/>
                    </a:cubicBezTo>
                    <a:cubicBezTo>
                      <a:pt x="368157" y="566745"/>
                      <a:pt x="404509" y="560268"/>
                      <a:pt x="438009" y="548755"/>
                    </a:cubicBezTo>
                    <a:cubicBezTo>
                      <a:pt x="438723" y="548395"/>
                      <a:pt x="439435" y="548395"/>
                      <a:pt x="440148" y="548036"/>
                    </a:cubicBezTo>
                    <a:cubicBezTo>
                      <a:pt x="565955" y="501980"/>
                      <a:pt x="658618" y="380367"/>
                      <a:pt x="660400" y="243709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243528"/>
                    </a:lnTo>
                    <a:cubicBezTo>
                      <a:pt x="1782" y="381085"/>
                      <a:pt x="93019" y="502701"/>
                      <a:pt x="220252" y="547676"/>
                    </a:cubicBezTo>
                    <a:close/>
                  </a:path>
                </a:pathLst>
              </a:custGeom>
              <a:solidFill>
                <a:srgbClr val="780101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9525"/>
                <a:ext cx="660400" cy="44927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79"/>
                  </a:lnSpc>
                </a:pPr>
                <a:endParaRPr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385794" y="3216957"/>
              <a:ext cx="2658475" cy="2281463"/>
              <a:chOff x="0" y="0"/>
              <a:chExt cx="660400" cy="56674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660400" cy="566745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566745">
                    <a:moveTo>
                      <a:pt x="220252" y="547676"/>
                    </a:moveTo>
                    <a:cubicBezTo>
                      <a:pt x="254109" y="559190"/>
                      <a:pt x="292600" y="566745"/>
                      <a:pt x="330378" y="566745"/>
                    </a:cubicBezTo>
                    <a:cubicBezTo>
                      <a:pt x="368157" y="566745"/>
                      <a:pt x="404509" y="560268"/>
                      <a:pt x="438009" y="548755"/>
                    </a:cubicBezTo>
                    <a:cubicBezTo>
                      <a:pt x="438723" y="548395"/>
                      <a:pt x="439435" y="548395"/>
                      <a:pt x="440148" y="548036"/>
                    </a:cubicBezTo>
                    <a:cubicBezTo>
                      <a:pt x="565955" y="501980"/>
                      <a:pt x="658618" y="380367"/>
                      <a:pt x="660400" y="243709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243528"/>
                    </a:lnTo>
                    <a:cubicBezTo>
                      <a:pt x="1782" y="381085"/>
                      <a:pt x="93019" y="502701"/>
                      <a:pt x="220252" y="547676"/>
                    </a:cubicBezTo>
                    <a:close/>
                  </a:path>
                </a:pathLst>
              </a:custGeom>
              <a:solidFill>
                <a:srgbClr val="C1152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-9525"/>
                <a:ext cx="660400" cy="44927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79"/>
                  </a:lnSpc>
                </a:pPr>
                <a:endParaRPr/>
              </a:p>
            </p:txBody>
          </p:sp>
        </p:grpSp>
        <p:sp>
          <p:nvSpPr>
            <p:cNvPr id="39" name="Freeform 39"/>
            <p:cNvSpPr/>
            <p:nvPr/>
          </p:nvSpPr>
          <p:spPr>
            <a:xfrm>
              <a:off x="0" y="291502"/>
              <a:ext cx="3060700" cy="3060700"/>
            </a:xfrm>
            <a:custGeom>
              <a:avLst/>
              <a:gdLst/>
              <a:ahLst/>
              <a:cxnLst/>
              <a:rect l="l" t="t" r="r" b="b"/>
              <a:pathLst>
                <a:path w="3060700" h="3060700">
                  <a:moveTo>
                    <a:pt x="0" y="0"/>
                  </a:moveTo>
                  <a:lnTo>
                    <a:pt x="3060700" y="0"/>
                  </a:lnTo>
                  <a:lnTo>
                    <a:pt x="3060700" y="3060700"/>
                  </a:lnTo>
                  <a:lnTo>
                    <a:pt x="0" y="3060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5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" name="Group 40"/>
            <p:cNvGrpSpPr/>
            <p:nvPr/>
          </p:nvGrpSpPr>
          <p:grpSpPr>
            <a:xfrm>
              <a:off x="0" y="291502"/>
              <a:ext cx="2633355" cy="2633355"/>
              <a:chOff x="0" y="0"/>
              <a:chExt cx="812800" cy="8128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1925" cap="sq">
                <a:solidFill>
                  <a:srgbClr val="780101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79"/>
                  </a:lnSpc>
                </a:pPr>
                <a:endParaRPr/>
              </a:p>
            </p:txBody>
          </p:sp>
        </p:grpSp>
        <p:sp>
          <p:nvSpPr>
            <p:cNvPr id="43" name="Freeform 43"/>
            <p:cNvSpPr/>
            <p:nvPr/>
          </p:nvSpPr>
          <p:spPr>
            <a:xfrm>
              <a:off x="0" y="3508459"/>
              <a:ext cx="3060700" cy="3060700"/>
            </a:xfrm>
            <a:custGeom>
              <a:avLst/>
              <a:gdLst/>
              <a:ahLst/>
              <a:cxnLst/>
              <a:rect l="l" t="t" r="r" b="b"/>
              <a:pathLst>
                <a:path w="3060700" h="3060700">
                  <a:moveTo>
                    <a:pt x="0" y="0"/>
                  </a:moveTo>
                  <a:lnTo>
                    <a:pt x="3060700" y="0"/>
                  </a:lnTo>
                  <a:lnTo>
                    <a:pt x="3060700" y="3060700"/>
                  </a:lnTo>
                  <a:lnTo>
                    <a:pt x="0" y="3060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5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" name="Group 44"/>
            <p:cNvGrpSpPr/>
            <p:nvPr/>
          </p:nvGrpSpPr>
          <p:grpSpPr>
            <a:xfrm>
              <a:off x="0" y="3508459"/>
              <a:ext cx="2633355" cy="2633355"/>
              <a:chOff x="0" y="0"/>
              <a:chExt cx="812800" cy="81280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1925" cap="sq">
                <a:solidFill>
                  <a:srgbClr val="C1152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79"/>
                  </a:lnSpc>
                </a:pPr>
                <a:endParaRPr/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>
              <a:off x="1212943" y="6433914"/>
              <a:ext cx="10797212" cy="2658475"/>
              <a:chOff x="0" y="0"/>
              <a:chExt cx="1650566" cy="40640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1650566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1650566" h="406400">
                    <a:moveTo>
                      <a:pt x="47802" y="0"/>
                    </a:moveTo>
                    <a:lnTo>
                      <a:pt x="1602764" y="0"/>
                    </a:lnTo>
                    <a:cubicBezTo>
                      <a:pt x="1615442" y="0"/>
                      <a:pt x="1627600" y="5036"/>
                      <a:pt x="1636565" y="14001"/>
                    </a:cubicBezTo>
                    <a:cubicBezTo>
                      <a:pt x="1645529" y="22965"/>
                      <a:pt x="1650566" y="35124"/>
                      <a:pt x="1650566" y="47802"/>
                    </a:cubicBezTo>
                    <a:lnTo>
                      <a:pt x="1650566" y="358598"/>
                    </a:lnTo>
                    <a:cubicBezTo>
                      <a:pt x="1650566" y="371276"/>
                      <a:pt x="1645529" y="383435"/>
                      <a:pt x="1636565" y="392399"/>
                    </a:cubicBezTo>
                    <a:cubicBezTo>
                      <a:pt x="1627600" y="401364"/>
                      <a:pt x="1615442" y="406400"/>
                      <a:pt x="1602764" y="406400"/>
                    </a:cubicBezTo>
                    <a:lnTo>
                      <a:pt x="47802" y="406400"/>
                    </a:lnTo>
                    <a:cubicBezTo>
                      <a:pt x="35124" y="406400"/>
                      <a:pt x="22965" y="401364"/>
                      <a:pt x="14001" y="392399"/>
                    </a:cubicBezTo>
                    <a:cubicBezTo>
                      <a:pt x="5036" y="383435"/>
                      <a:pt x="0" y="371276"/>
                      <a:pt x="0" y="358598"/>
                    </a:cubicBezTo>
                    <a:lnTo>
                      <a:pt x="0" y="47802"/>
                    </a:lnTo>
                    <a:cubicBezTo>
                      <a:pt x="0" y="35124"/>
                      <a:pt x="5036" y="22965"/>
                      <a:pt x="14001" y="14001"/>
                    </a:cubicBezTo>
                    <a:cubicBezTo>
                      <a:pt x="22965" y="5036"/>
                      <a:pt x="35124" y="0"/>
                      <a:pt x="47802" y="0"/>
                    </a:cubicBezTo>
                    <a:close/>
                  </a:path>
                </a:pathLst>
              </a:custGeom>
              <a:solidFill>
                <a:srgbClr val="ECF0F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0" y="-9525"/>
                <a:ext cx="1650566" cy="415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79"/>
                  </a:lnSpc>
                </a:pPr>
                <a:endParaRPr/>
              </a:p>
            </p:txBody>
          </p:sp>
        </p:grpSp>
        <p:grpSp>
          <p:nvGrpSpPr>
            <p:cNvPr id="50" name="Group 50"/>
            <p:cNvGrpSpPr/>
            <p:nvPr/>
          </p:nvGrpSpPr>
          <p:grpSpPr>
            <a:xfrm>
              <a:off x="385794" y="6433914"/>
              <a:ext cx="2658475" cy="2281463"/>
              <a:chOff x="0" y="0"/>
              <a:chExt cx="660400" cy="566745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660400" cy="566745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566745">
                    <a:moveTo>
                      <a:pt x="220252" y="547676"/>
                    </a:moveTo>
                    <a:cubicBezTo>
                      <a:pt x="254109" y="559190"/>
                      <a:pt x="292600" y="566745"/>
                      <a:pt x="330378" y="566745"/>
                    </a:cubicBezTo>
                    <a:cubicBezTo>
                      <a:pt x="368157" y="566745"/>
                      <a:pt x="404509" y="560268"/>
                      <a:pt x="438009" y="548755"/>
                    </a:cubicBezTo>
                    <a:cubicBezTo>
                      <a:pt x="438723" y="548395"/>
                      <a:pt x="439435" y="548395"/>
                      <a:pt x="440148" y="548036"/>
                    </a:cubicBezTo>
                    <a:cubicBezTo>
                      <a:pt x="565955" y="501980"/>
                      <a:pt x="658618" y="380367"/>
                      <a:pt x="660400" y="243709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243528"/>
                    </a:lnTo>
                    <a:cubicBezTo>
                      <a:pt x="1782" y="381085"/>
                      <a:pt x="93019" y="502701"/>
                      <a:pt x="220252" y="547676"/>
                    </a:cubicBezTo>
                    <a:close/>
                  </a:path>
                </a:pathLst>
              </a:custGeom>
              <a:solidFill>
                <a:srgbClr val="01304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TextBox 52"/>
              <p:cNvSpPr txBox="1"/>
              <p:nvPr/>
            </p:nvSpPr>
            <p:spPr>
              <a:xfrm>
                <a:off x="0" y="-9525"/>
                <a:ext cx="660400" cy="44927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79"/>
                  </a:lnSpc>
                </a:pPr>
                <a:endParaRPr/>
              </a:p>
            </p:txBody>
          </p:sp>
        </p:grpSp>
        <p:sp>
          <p:nvSpPr>
            <p:cNvPr id="53" name="Freeform 53"/>
            <p:cNvSpPr/>
            <p:nvPr/>
          </p:nvSpPr>
          <p:spPr>
            <a:xfrm>
              <a:off x="0" y="6725416"/>
              <a:ext cx="3060700" cy="3060700"/>
            </a:xfrm>
            <a:custGeom>
              <a:avLst/>
              <a:gdLst/>
              <a:ahLst/>
              <a:cxnLst/>
              <a:rect l="l" t="t" r="r" b="b"/>
              <a:pathLst>
                <a:path w="3060700" h="3060700">
                  <a:moveTo>
                    <a:pt x="0" y="0"/>
                  </a:moveTo>
                  <a:lnTo>
                    <a:pt x="3060700" y="0"/>
                  </a:lnTo>
                  <a:lnTo>
                    <a:pt x="3060700" y="3060700"/>
                  </a:lnTo>
                  <a:lnTo>
                    <a:pt x="0" y="3060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5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54" name="Group 54"/>
            <p:cNvGrpSpPr/>
            <p:nvPr/>
          </p:nvGrpSpPr>
          <p:grpSpPr>
            <a:xfrm>
              <a:off x="0" y="6725416"/>
              <a:ext cx="2633355" cy="2633355"/>
              <a:chOff x="0" y="0"/>
              <a:chExt cx="812800" cy="812800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1925" cap="sq">
                <a:solidFill>
                  <a:srgbClr val="013048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TextBox 56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79"/>
                  </a:lnSpc>
                </a:pPr>
                <a:endParaRPr/>
              </a:p>
            </p:txBody>
          </p:sp>
        </p:grpSp>
        <p:sp>
          <p:nvSpPr>
            <p:cNvPr id="57" name="TextBox 57"/>
            <p:cNvSpPr txBox="1"/>
            <p:nvPr/>
          </p:nvSpPr>
          <p:spPr>
            <a:xfrm>
              <a:off x="3690297" y="195525"/>
              <a:ext cx="6696932" cy="587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799" b="1">
                  <a:solidFill>
                    <a:srgbClr val="073699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Automatic Assignment</a:t>
              </a:r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3690297" y="907541"/>
              <a:ext cx="7784263" cy="14755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89"/>
                </a:lnSpc>
              </a:pPr>
              <a:r>
                <a:rPr lang="en-US" sz="2299" b="1">
                  <a:solidFill>
                    <a:srgbClr val="100F0F">
                      <a:alpha val="74902"/>
                    </a:srgbClr>
                  </a:solidFill>
                  <a:latin typeface="Poppins Semi-Bold"/>
                  <a:ea typeface="Poppins Semi-Bold"/>
                  <a:cs typeface="Poppins Semi-Bold"/>
                  <a:sym typeface="Poppins Semi-Bold"/>
                </a:rPr>
                <a:t>Leads are auto-assigned to agents based on defined rules (e.g., round-robin or performance-based).</a:t>
              </a: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3690297" y="3657684"/>
              <a:ext cx="6696932" cy="587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799" b="1">
                  <a:solidFill>
                    <a:srgbClr val="073699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Lead Tracking</a:t>
              </a:r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3690297" y="4369700"/>
              <a:ext cx="7784263" cy="9802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89"/>
                </a:lnSpc>
              </a:pPr>
              <a:r>
                <a:rPr lang="en-US" sz="2299" b="1">
                  <a:solidFill>
                    <a:srgbClr val="100F0F">
                      <a:alpha val="74902"/>
                    </a:srgbClr>
                  </a:solidFill>
                  <a:latin typeface="Poppins Semi-Bold"/>
                  <a:ea typeface="Poppins Semi-Bold"/>
                  <a:cs typeface="Poppins Semi-Bold"/>
                  <a:sym typeface="Poppins Semi-Bold"/>
                </a:rPr>
                <a:t>Monitor lead status from new inquiry → active → closed.</a:t>
              </a:r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3690297" y="6892036"/>
              <a:ext cx="6696932" cy="587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799" b="1">
                  <a:solidFill>
                    <a:srgbClr val="073699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Follow-up &amp; Reminders</a:t>
              </a:r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3690297" y="7604052"/>
              <a:ext cx="7784263" cy="9802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89"/>
                </a:lnSpc>
              </a:pPr>
              <a:r>
                <a:rPr lang="en-US" sz="2299" b="1">
                  <a:solidFill>
                    <a:srgbClr val="100F0F">
                      <a:alpha val="74902"/>
                    </a:srgbClr>
                  </a:solidFill>
                  <a:latin typeface="Poppins Semi-Bold"/>
                  <a:ea typeface="Poppins Semi-Bold"/>
                  <a:cs typeface="Poppins Semi-Bold"/>
                  <a:sym typeface="Poppins Semi-Bold"/>
                </a:rPr>
                <a:t>Ensure no lead is missed with built-in reminders and notifications.</a:t>
              </a:r>
            </a:p>
          </p:txBody>
        </p:sp>
        <p:sp>
          <p:nvSpPr>
            <p:cNvPr id="63" name="Freeform 63"/>
            <p:cNvSpPr/>
            <p:nvPr/>
          </p:nvSpPr>
          <p:spPr>
            <a:xfrm>
              <a:off x="569619" y="4098375"/>
              <a:ext cx="1453523" cy="1453523"/>
            </a:xfrm>
            <a:custGeom>
              <a:avLst/>
              <a:gdLst/>
              <a:ahLst/>
              <a:cxnLst/>
              <a:rect l="l" t="t" r="r" b="b"/>
              <a:pathLst>
                <a:path w="1453523" h="1453523">
                  <a:moveTo>
                    <a:pt x="0" y="0"/>
                  </a:moveTo>
                  <a:lnTo>
                    <a:pt x="1453523" y="0"/>
                  </a:lnTo>
                  <a:lnTo>
                    <a:pt x="1453523" y="1453523"/>
                  </a:lnTo>
                  <a:lnTo>
                    <a:pt x="0" y="14535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64"/>
            <p:cNvSpPr/>
            <p:nvPr/>
          </p:nvSpPr>
          <p:spPr>
            <a:xfrm>
              <a:off x="554678" y="842057"/>
              <a:ext cx="1524000" cy="1524000"/>
            </a:xfrm>
            <a:custGeom>
              <a:avLst/>
              <a:gdLst/>
              <a:ahLst/>
              <a:cxnLst/>
              <a:rect l="l" t="t" r="r" b="b"/>
              <a:pathLst>
                <a:path w="1524000" h="1524000">
                  <a:moveTo>
                    <a:pt x="0" y="0"/>
                  </a:moveTo>
                  <a:lnTo>
                    <a:pt x="1524000" y="0"/>
                  </a:lnTo>
                  <a:lnTo>
                    <a:pt x="1524000" y="1524000"/>
                  </a:lnTo>
                  <a:lnTo>
                    <a:pt x="0" y="152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5"/>
            <p:cNvSpPr/>
            <p:nvPr/>
          </p:nvSpPr>
          <p:spPr>
            <a:xfrm>
              <a:off x="534380" y="7293059"/>
              <a:ext cx="1524000" cy="1524000"/>
            </a:xfrm>
            <a:custGeom>
              <a:avLst/>
              <a:gdLst/>
              <a:ahLst/>
              <a:cxnLst/>
              <a:rect l="l" t="t" r="r" b="b"/>
              <a:pathLst>
                <a:path w="1524000" h="1524000">
                  <a:moveTo>
                    <a:pt x="0" y="0"/>
                  </a:moveTo>
                  <a:lnTo>
                    <a:pt x="1524000" y="0"/>
                  </a:lnTo>
                  <a:lnTo>
                    <a:pt x="1524000" y="1524000"/>
                  </a:lnTo>
                  <a:lnTo>
                    <a:pt x="0" y="152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025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715363" y="747545"/>
            <a:ext cx="12857274" cy="142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>
                <a:solidFill>
                  <a:srgbClr val="004AAD"/>
                </a:solidFill>
                <a:latin typeface="Poppins Bold"/>
                <a:ea typeface="Poppins Bold"/>
                <a:cs typeface="Poppins Bold"/>
                <a:sym typeface="Poppins Bold"/>
              </a:rPr>
              <a:t>Optima CRM</a:t>
            </a:r>
            <a:r>
              <a:rPr lang="en-US" sz="3999">
                <a:solidFill>
                  <a:srgbClr val="07369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999">
                <a:solidFill>
                  <a:srgbClr val="22263E"/>
                </a:solidFill>
                <a:latin typeface="Poppins"/>
                <a:ea typeface="Poppins"/>
                <a:cs typeface="Poppins"/>
                <a:sym typeface="Poppins"/>
              </a:rPr>
              <a:t>provides a centralized solution to manage and publish property listings efficiently.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694902" y="2970045"/>
            <a:ext cx="8097909" cy="1993964"/>
            <a:chOff x="0" y="0"/>
            <a:chExt cx="1650527" cy="406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50527" cy="406400"/>
            </a:xfrm>
            <a:custGeom>
              <a:avLst/>
              <a:gdLst/>
              <a:ahLst/>
              <a:cxnLst/>
              <a:rect l="l" t="t" r="r" b="b"/>
              <a:pathLst>
                <a:path w="1650527" h="406400">
                  <a:moveTo>
                    <a:pt x="1650527" y="47802"/>
                  </a:moveTo>
                  <a:lnTo>
                    <a:pt x="1650527" y="358598"/>
                  </a:lnTo>
                  <a:cubicBezTo>
                    <a:pt x="1650527" y="371276"/>
                    <a:pt x="1645490" y="383435"/>
                    <a:pt x="1636526" y="392399"/>
                  </a:cubicBezTo>
                  <a:cubicBezTo>
                    <a:pt x="1627561" y="401364"/>
                    <a:pt x="1615402" y="406400"/>
                    <a:pt x="1602725" y="406400"/>
                  </a:cubicBezTo>
                  <a:lnTo>
                    <a:pt x="47802" y="406400"/>
                  </a:lnTo>
                  <a:cubicBezTo>
                    <a:pt x="35124" y="406400"/>
                    <a:pt x="22965" y="401364"/>
                    <a:pt x="14001" y="392399"/>
                  </a:cubicBezTo>
                  <a:cubicBezTo>
                    <a:pt x="5036" y="383435"/>
                    <a:pt x="0" y="371276"/>
                    <a:pt x="0" y="358598"/>
                  </a:cubicBezTo>
                  <a:lnTo>
                    <a:pt x="0" y="47802"/>
                  </a:lnTo>
                  <a:cubicBezTo>
                    <a:pt x="0" y="35124"/>
                    <a:pt x="5036" y="22965"/>
                    <a:pt x="14001" y="14001"/>
                  </a:cubicBezTo>
                  <a:cubicBezTo>
                    <a:pt x="22965" y="5036"/>
                    <a:pt x="35124" y="0"/>
                    <a:pt x="47802" y="0"/>
                  </a:cubicBezTo>
                  <a:lnTo>
                    <a:pt x="1602725" y="0"/>
                  </a:lnTo>
                  <a:cubicBezTo>
                    <a:pt x="1615402" y="0"/>
                    <a:pt x="1627561" y="5036"/>
                    <a:pt x="1636526" y="14001"/>
                  </a:cubicBezTo>
                  <a:cubicBezTo>
                    <a:pt x="1645490" y="22965"/>
                    <a:pt x="1650527" y="35124"/>
                    <a:pt x="1650527" y="47802"/>
                  </a:cubicBezTo>
                  <a:close/>
                </a:path>
              </a:pathLst>
            </a:custGeom>
            <a:solidFill>
              <a:srgbClr val="ECF0F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"/>
              <a:ext cx="1650527" cy="415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694902" y="5382763"/>
            <a:ext cx="8097909" cy="1993856"/>
            <a:chOff x="0" y="0"/>
            <a:chExt cx="1650566" cy="406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50566" cy="406400"/>
            </a:xfrm>
            <a:custGeom>
              <a:avLst/>
              <a:gdLst/>
              <a:ahLst/>
              <a:cxnLst/>
              <a:rect l="l" t="t" r="r" b="b"/>
              <a:pathLst>
                <a:path w="1650566" h="406400">
                  <a:moveTo>
                    <a:pt x="47802" y="0"/>
                  </a:moveTo>
                  <a:lnTo>
                    <a:pt x="1602764" y="0"/>
                  </a:lnTo>
                  <a:cubicBezTo>
                    <a:pt x="1615442" y="0"/>
                    <a:pt x="1627600" y="5036"/>
                    <a:pt x="1636565" y="14001"/>
                  </a:cubicBezTo>
                  <a:cubicBezTo>
                    <a:pt x="1645529" y="22965"/>
                    <a:pt x="1650566" y="35124"/>
                    <a:pt x="1650566" y="47802"/>
                  </a:cubicBezTo>
                  <a:lnTo>
                    <a:pt x="1650566" y="358598"/>
                  </a:lnTo>
                  <a:cubicBezTo>
                    <a:pt x="1650566" y="371276"/>
                    <a:pt x="1645529" y="383435"/>
                    <a:pt x="1636565" y="392399"/>
                  </a:cubicBezTo>
                  <a:cubicBezTo>
                    <a:pt x="1627600" y="401364"/>
                    <a:pt x="1615442" y="406400"/>
                    <a:pt x="1602764" y="406400"/>
                  </a:cubicBezTo>
                  <a:lnTo>
                    <a:pt x="47802" y="406400"/>
                  </a:lnTo>
                  <a:cubicBezTo>
                    <a:pt x="35124" y="406400"/>
                    <a:pt x="22965" y="401364"/>
                    <a:pt x="14001" y="392399"/>
                  </a:cubicBezTo>
                  <a:cubicBezTo>
                    <a:pt x="5036" y="383435"/>
                    <a:pt x="0" y="371276"/>
                    <a:pt x="0" y="358598"/>
                  </a:cubicBezTo>
                  <a:lnTo>
                    <a:pt x="0" y="47802"/>
                  </a:lnTo>
                  <a:cubicBezTo>
                    <a:pt x="0" y="35124"/>
                    <a:pt x="5036" y="22965"/>
                    <a:pt x="14001" y="14001"/>
                  </a:cubicBezTo>
                  <a:cubicBezTo>
                    <a:pt x="22965" y="5036"/>
                    <a:pt x="35124" y="0"/>
                    <a:pt x="47802" y="0"/>
                  </a:cubicBezTo>
                  <a:close/>
                </a:path>
              </a:pathLst>
            </a:custGeom>
            <a:solidFill>
              <a:srgbClr val="ECF0F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9525"/>
              <a:ext cx="1650566" cy="415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74540" y="2970045"/>
            <a:ext cx="1993856" cy="1711097"/>
            <a:chOff x="0" y="0"/>
            <a:chExt cx="660400" cy="56674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60400" cy="566745"/>
            </a:xfrm>
            <a:custGeom>
              <a:avLst/>
              <a:gdLst/>
              <a:ahLst/>
              <a:cxnLst/>
              <a:rect l="l" t="t" r="r" b="b"/>
              <a:pathLst>
                <a:path w="660400" h="566745">
                  <a:moveTo>
                    <a:pt x="220252" y="547676"/>
                  </a:moveTo>
                  <a:cubicBezTo>
                    <a:pt x="254109" y="559190"/>
                    <a:pt x="292600" y="566745"/>
                    <a:pt x="330378" y="566745"/>
                  </a:cubicBezTo>
                  <a:cubicBezTo>
                    <a:pt x="368157" y="566745"/>
                    <a:pt x="404509" y="560268"/>
                    <a:pt x="438009" y="548755"/>
                  </a:cubicBezTo>
                  <a:cubicBezTo>
                    <a:pt x="438723" y="548395"/>
                    <a:pt x="439435" y="548395"/>
                    <a:pt x="440148" y="548036"/>
                  </a:cubicBezTo>
                  <a:cubicBezTo>
                    <a:pt x="565955" y="501980"/>
                    <a:pt x="658618" y="380367"/>
                    <a:pt x="660400" y="243709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243528"/>
                  </a:lnTo>
                  <a:cubicBezTo>
                    <a:pt x="1782" y="381085"/>
                    <a:pt x="93019" y="502701"/>
                    <a:pt x="220252" y="547676"/>
                  </a:cubicBezTo>
                  <a:close/>
                </a:path>
              </a:pathLst>
            </a:custGeom>
            <a:solidFill>
              <a:srgbClr val="78010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9525"/>
              <a:ext cx="660400" cy="4492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74540" y="5382763"/>
            <a:ext cx="1993856" cy="1711097"/>
            <a:chOff x="0" y="0"/>
            <a:chExt cx="660400" cy="56674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60400" cy="566745"/>
            </a:xfrm>
            <a:custGeom>
              <a:avLst/>
              <a:gdLst/>
              <a:ahLst/>
              <a:cxnLst/>
              <a:rect l="l" t="t" r="r" b="b"/>
              <a:pathLst>
                <a:path w="660400" h="566745">
                  <a:moveTo>
                    <a:pt x="220252" y="547676"/>
                  </a:moveTo>
                  <a:cubicBezTo>
                    <a:pt x="254109" y="559190"/>
                    <a:pt x="292600" y="566745"/>
                    <a:pt x="330378" y="566745"/>
                  </a:cubicBezTo>
                  <a:cubicBezTo>
                    <a:pt x="368157" y="566745"/>
                    <a:pt x="404509" y="560268"/>
                    <a:pt x="438009" y="548755"/>
                  </a:cubicBezTo>
                  <a:cubicBezTo>
                    <a:pt x="438723" y="548395"/>
                    <a:pt x="439435" y="548395"/>
                    <a:pt x="440148" y="548036"/>
                  </a:cubicBezTo>
                  <a:cubicBezTo>
                    <a:pt x="565955" y="501980"/>
                    <a:pt x="658618" y="380367"/>
                    <a:pt x="660400" y="243709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243528"/>
                  </a:lnTo>
                  <a:cubicBezTo>
                    <a:pt x="1782" y="381085"/>
                    <a:pt x="93019" y="502701"/>
                    <a:pt x="220252" y="547676"/>
                  </a:cubicBezTo>
                  <a:close/>
                </a:path>
              </a:pathLst>
            </a:custGeom>
            <a:solidFill>
              <a:srgbClr val="C115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9525"/>
              <a:ext cx="660400" cy="4492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785195" y="3188672"/>
            <a:ext cx="2295525" cy="2295525"/>
          </a:xfrm>
          <a:custGeom>
            <a:avLst/>
            <a:gdLst/>
            <a:ahLst/>
            <a:cxnLst/>
            <a:rect l="l" t="t" r="r" b="b"/>
            <a:pathLst>
              <a:path w="2295525" h="2295525">
                <a:moveTo>
                  <a:pt x="0" y="0"/>
                </a:moveTo>
                <a:lnTo>
                  <a:pt x="2295525" y="0"/>
                </a:lnTo>
                <a:lnTo>
                  <a:pt x="2295525" y="2295525"/>
                </a:lnTo>
                <a:lnTo>
                  <a:pt x="0" y="22955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grpSp>
        <p:nvGrpSpPr>
          <p:cNvPr id="17" name="Group 17"/>
          <p:cNvGrpSpPr/>
          <p:nvPr/>
        </p:nvGrpSpPr>
        <p:grpSpPr>
          <a:xfrm>
            <a:off x="785195" y="3188672"/>
            <a:ext cx="1975017" cy="1975017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61925" cap="sq">
              <a:solidFill>
                <a:srgbClr val="780101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785195" y="5601390"/>
            <a:ext cx="2295525" cy="2295525"/>
          </a:xfrm>
          <a:custGeom>
            <a:avLst/>
            <a:gdLst/>
            <a:ahLst/>
            <a:cxnLst/>
            <a:rect l="l" t="t" r="r" b="b"/>
            <a:pathLst>
              <a:path w="2295525" h="2295525">
                <a:moveTo>
                  <a:pt x="0" y="0"/>
                </a:moveTo>
                <a:lnTo>
                  <a:pt x="2295525" y="0"/>
                </a:lnTo>
                <a:lnTo>
                  <a:pt x="2295525" y="2295525"/>
                </a:lnTo>
                <a:lnTo>
                  <a:pt x="0" y="22955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grpSp>
        <p:nvGrpSpPr>
          <p:cNvPr id="21" name="Group 21"/>
          <p:cNvGrpSpPr/>
          <p:nvPr/>
        </p:nvGrpSpPr>
        <p:grpSpPr>
          <a:xfrm>
            <a:off x="785195" y="5601390"/>
            <a:ext cx="1975017" cy="1975017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61925" cap="sq">
              <a:solidFill>
                <a:srgbClr val="C1152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694902" y="7795481"/>
            <a:ext cx="8097909" cy="1993856"/>
            <a:chOff x="0" y="0"/>
            <a:chExt cx="1650566" cy="4064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650566" cy="406400"/>
            </a:xfrm>
            <a:custGeom>
              <a:avLst/>
              <a:gdLst/>
              <a:ahLst/>
              <a:cxnLst/>
              <a:rect l="l" t="t" r="r" b="b"/>
              <a:pathLst>
                <a:path w="1650566" h="406400">
                  <a:moveTo>
                    <a:pt x="47802" y="0"/>
                  </a:moveTo>
                  <a:lnTo>
                    <a:pt x="1602764" y="0"/>
                  </a:lnTo>
                  <a:cubicBezTo>
                    <a:pt x="1615442" y="0"/>
                    <a:pt x="1627600" y="5036"/>
                    <a:pt x="1636565" y="14001"/>
                  </a:cubicBezTo>
                  <a:cubicBezTo>
                    <a:pt x="1645529" y="22965"/>
                    <a:pt x="1650566" y="35124"/>
                    <a:pt x="1650566" y="47802"/>
                  </a:cubicBezTo>
                  <a:lnTo>
                    <a:pt x="1650566" y="358598"/>
                  </a:lnTo>
                  <a:cubicBezTo>
                    <a:pt x="1650566" y="371276"/>
                    <a:pt x="1645529" y="383435"/>
                    <a:pt x="1636565" y="392399"/>
                  </a:cubicBezTo>
                  <a:cubicBezTo>
                    <a:pt x="1627600" y="401364"/>
                    <a:pt x="1615442" y="406400"/>
                    <a:pt x="1602764" y="406400"/>
                  </a:cubicBezTo>
                  <a:lnTo>
                    <a:pt x="47802" y="406400"/>
                  </a:lnTo>
                  <a:cubicBezTo>
                    <a:pt x="35124" y="406400"/>
                    <a:pt x="22965" y="401364"/>
                    <a:pt x="14001" y="392399"/>
                  </a:cubicBezTo>
                  <a:cubicBezTo>
                    <a:pt x="5036" y="383435"/>
                    <a:pt x="0" y="371276"/>
                    <a:pt x="0" y="358598"/>
                  </a:cubicBezTo>
                  <a:lnTo>
                    <a:pt x="0" y="47802"/>
                  </a:lnTo>
                  <a:cubicBezTo>
                    <a:pt x="0" y="35124"/>
                    <a:pt x="5036" y="22965"/>
                    <a:pt x="14001" y="14001"/>
                  </a:cubicBezTo>
                  <a:cubicBezTo>
                    <a:pt x="22965" y="5036"/>
                    <a:pt x="35124" y="0"/>
                    <a:pt x="47802" y="0"/>
                  </a:cubicBezTo>
                  <a:close/>
                </a:path>
              </a:pathLst>
            </a:custGeom>
            <a:solidFill>
              <a:srgbClr val="ECF0F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9525"/>
              <a:ext cx="1650566" cy="415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074540" y="7795481"/>
            <a:ext cx="1993856" cy="1711097"/>
            <a:chOff x="0" y="0"/>
            <a:chExt cx="660400" cy="566745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60400" cy="566745"/>
            </a:xfrm>
            <a:custGeom>
              <a:avLst/>
              <a:gdLst/>
              <a:ahLst/>
              <a:cxnLst/>
              <a:rect l="l" t="t" r="r" b="b"/>
              <a:pathLst>
                <a:path w="660400" h="566745">
                  <a:moveTo>
                    <a:pt x="220252" y="547676"/>
                  </a:moveTo>
                  <a:cubicBezTo>
                    <a:pt x="254109" y="559190"/>
                    <a:pt x="292600" y="566745"/>
                    <a:pt x="330378" y="566745"/>
                  </a:cubicBezTo>
                  <a:cubicBezTo>
                    <a:pt x="368157" y="566745"/>
                    <a:pt x="404509" y="560268"/>
                    <a:pt x="438009" y="548755"/>
                  </a:cubicBezTo>
                  <a:cubicBezTo>
                    <a:pt x="438723" y="548395"/>
                    <a:pt x="439435" y="548395"/>
                    <a:pt x="440148" y="548036"/>
                  </a:cubicBezTo>
                  <a:cubicBezTo>
                    <a:pt x="565955" y="501980"/>
                    <a:pt x="658618" y="380367"/>
                    <a:pt x="660400" y="243709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243528"/>
                  </a:lnTo>
                  <a:cubicBezTo>
                    <a:pt x="1782" y="381085"/>
                    <a:pt x="93019" y="502701"/>
                    <a:pt x="220252" y="547676"/>
                  </a:cubicBezTo>
                  <a:close/>
                </a:path>
              </a:pathLst>
            </a:custGeom>
            <a:solidFill>
              <a:srgbClr val="01304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9525"/>
              <a:ext cx="660400" cy="4492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30" name="Freeform 30"/>
          <p:cNvSpPr/>
          <p:nvPr/>
        </p:nvSpPr>
        <p:spPr>
          <a:xfrm>
            <a:off x="785195" y="8014108"/>
            <a:ext cx="2295525" cy="2295525"/>
          </a:xfrm>
          <a:custGeom>
            <a:avLst/>
            <a:gdLst/>
            <a:ahLst/>
            <a:cxnLst/>
            <a:rect l="l" t="t" r="r" b="b"/>
            <a:pathLst>
              <a:path w="2295525" h="2295525">
                <a:moveTo>
                  <a:pt x="0" y="0"/>
                </a:moveTo>
                <a:lnTo>
                  <a:pt x="2295525" y="0"/>
                </a:lnTo>
                <a:lnTo>
                  <a:pt x="2295525" y="2295525"/>
                </a:lnTo>
                <a:lnTo>
                  <a:pt x="0" y="22955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1" name="Group 31"/>
          <p:cNvGrpSpPr/>
          <p:nvPr/>
        </p:nvGrpSpPr>
        <p:grpSpPr>
          <a:xfrm>
            <a:off x="785195" y="8014108"/>
            <a:ext cx="1975017" cy="1975017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61925" cap="sq">
              <a:solidFill>
                <a:srgbClr val="013048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3552917" y="3109546"/>
            <a:ext cx="5022699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 b="1">
                <a:solidFill>
                  <a:srgbClr val="073699"/>
                </a:solidFill>
                <a:latin typeface="Poppins Bold"/>
                <a:ea typeface="Poppins Bold"/>
                <a:cs typeface="Poppins Bold"/>
                <a:sym typeface="Poppins Bold"/>
              </a:rPr>
              <a:t>Property Database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552917" y="3643558"/>
            <a:ext cx="5838198" cy="1113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89"/>
              </a:lnSpc>
            </a:pPr>
            <a:r>
              <a:rPr lang="en-US" sz="2299" b="1">
                <a:solidFill>
                  <a:srgbClr val="100F0F">
                    <a:alpha val="74902"/>
                  </a:srgbClr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Create and manage property listings with images, descriptions, and pricing details.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552917" y="5706165"/>
            <a:ext cx="5022699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 b="1">
                <a:solidFill>
                  <a:srgbClr val="073699"/>
                </a:solidFill>
                <a:latin typeface="Poppins Bold"/>
                <a:ea typeface="Poppins Bold"/>
                <a:cs typeface="Poppins Bold"/>
                <a:sym typeface="Poppins Bold"/>
              </a:rPr>
              <a:t>Duplicate Control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552917" y="6240177"/>
            <a:ext cx="5838198" cy="742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89"/>
              </a:lnSpc>
            </a:pPr>
            <a:r>
              <a:rPr lang="en-US" sz="2299" b="1">
                <a:solidFill>
                  <a:srgbClr val="100F0F">
                    <a:alpha val="74902"/>
                  </a:srgbClr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Avoid duplicate listings by automated property checks.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552917" y="8131929"/>
            <a:ext cx="5022699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 b="1">
                <a:solidFill>
                  <a:srgbClr val="073699"/>
                </a:solidFill>
                <a:latin typeface="Poppins Bold"/>
                <a:ea typeface="Poppins Bold"/>
                <a:cs typeface="Poppins Bold"/>
                <a:sym typeface="Poppins Bold"/>
              </a:rPr>
              <a:t>Agent Access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3552917" y="8665941"/>
            <a:ext cx="5838198" cy="742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89"/>
              </a:lnSpc>
            </a:pPr>
            <a:r>
              <a:rPr lang="en-US" sz="2299" b="1">
                <a:solidFill>
                  <a:srgbClr val="100F0F">
                    <a:alpha val="74902"/>
                  </a:srgbClr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Give authorized access to agents for viewing or editing listings.</a:t>
            </a:r>
          </a:p>
        </p:txBody>
      </p:sp>
      <p:sp>
        <p:nvSpPr>
          <p:cNvPr id="40" name="Freeform 40"/>
          <p:cNvSpPr/>
          <p:nvPr/>
        </p:nvSpPr>
        <p:spPr>
          <a:xfrm>
            <a:off x="1195505" y="3613967"/>
            <a:ext cx="1143000" cy="1124426"/>
          </a:xfrm>
          <a:custGeom>
            <a:avLst/>
            <a:gdLst/>
            <a:ahLst/>
            <a:cxnLst/>
            <a:rect l="l" t="t" r="r" b="b"/>
            <a:pathLst>
              <a:path w="1143000" h="1124426">
                <a:moveTo>
                  <a:pt x="0" y="0"/>
                </a:moveTo>
                <a:lnTo>
                  <a:pt x="1143000" y="0"/>
                </a:lnTo>
                <a:lnTo>
                  <a:pt x="1143000" y="1124426"/>
                </a:lnTo>
                <a:lnTo>
                  <a:pt x="0" y="11244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41" name="Freeform 41"/>
          <p:cNvSpPr/>
          <p:nvPr/>
        </p:nvSpPr>
        <p:spPr>
          <a:xfrm>
            <a:off x="1185980" y="6017398"/>
            <a:ext cx="1143000" cy="1143000"/>
          </a:xfrm>
          <a:custGeom>
            <a:avLst/>
            <a:gdLst/>
            <a:ahLst/>
            <a:cxnLst/>
            <a:rect l="l" t="t" r="r" b="b"/>
            <a:pathLst>
              <a:path w="1143000" h="1143000">
                <a:moveTo>
                  <a:pt x="0" y="0"/>
                </a:moveTo>
                <a:lnTo>
                  <a:pt x="1143000" y="0"/>
                </a:lnTo>
                <a:lnTo>
                  <a:pt x="11430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42" name="Freeform 42"/>
          <p:cNvSpPr/>
          <p:nvPr/>
        </p:nvSpPr>
        <p:spPr>
          <a:xfrm>
            <a:off x="1251826" y="8378410"/>
            <a:ext cx="935107" cy="1246810"/>
          </a:xfrm>
          <a:custGeom>
            <a:avLst/>
            <a:gdLst/>
            <a:ahLst/>
            <a:cxnLst/>
            <a:rect l="l" t="t" r="r" b="b"/>
            <a:pathLst>
              <a:path w="935107" h="1246810">
                <a:moveTo>
                  <a:pt x="0" y="0"/>
                </a:moveTo>
                <a:lnTo>
                  <a:pt x="935107" y="0"/>
                </a:lnTo>
                <a:lnTo>
                  <a:pt x="935107" y="1246810"/>
                </a:lnTo>
                <a:lnTo>
                  <a:pt x="0" y="12468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pic>
        <p:nvPicPr>
          <p:cNvPr id="43" name="Picture 4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91383" y="2448274"/>
            <a:ext cx="8884772" cy="5889617"/>
          </a:xfrm>
          <a:prstGeom prst="rect">
            <a:avLst/>
          </a:prstGeom>
        </p:spPr>
      </p:pic>
      <p:grpSp>
        <p:nvGrpSpPr>
          <p:cNvPr id="44" name="Group 44"/>
          <p:cNvGrpSpPr>
            <a:grpSpLocks noChangeAspect="1"/>
          </p:cNvGrpSpPr>
          <p:nvPr/>
        </p:nvGrpSpPr>
        <p:grpSpPr>
          <a:xfrm>
            <a:off x="15197425" y="4748898"/>
            <a:ext cx="2230270" cy="4412972"/>
            <a:chOff x="0" y="0"/>
            <a:chExt cx="2620010" cy="5184140"/>
          </a:xfrm>
        </p:grpSpPr>
        <p:sp>
          <p:nvSpPr>
            <p:cNvPr id="45" name="Freeform 45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185420" y="156210"/>
              <a:ext cx="2250453" cy="4876800"/>
            </a:xfrm>
            <a:custGeom>
              <a:avLst/>
              <a:gdLst/>
              <a:ahLst/>
              <a:cxnLst/>
              <a:rect l="l" t="t" r="r" b="b"/>
              <a:pathLst>
                <a:path w="2250453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13"/>
              <a:stretch>
                <a:fillRect t="-158" b="-158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8"/>
            <p:cNvSpPr/>
            <p:nvPr/>
          </p:nvSpPr>
          <p:spPr>
            <a:xfrm>
              <a:off x="1579738" y="187960"/>
              <a:ext cx="63785" cy="63501"/>
            </a:xfrm>
            <a:custGeom>
              <a:avLst/>
              <a:gdLst/>
              <a:ahLst/>
              <a:cxnLst/>
              <a:rect l="l" t="t" r="r" b="b"/>
              <a:pathLst>
                <a:path w="63785" h="63501">
                  <a:moveTo>
                    <a:pt x="31892" y="0"/>
                  </a:moveTo>
                  <a:cubicBezTo>
                    <a:pt x="20515" y="-51"/>
                    <a:pt x="9980" y="5989"/>
                    <a:pt x="4277" y="15834"/>
                  </a:cubicBezTo>
                  <a:cubicBezTo>
                    <a:pt x="-1426" y="25678"/>
                    <a:pt x="-1426" y="37822"/>
                    <a:pt x="4277" y="47666"/>
                  </a:cubicBezTo>
                  <a:cubicBezTo>
                    <a:pt x="9980" y="57511"/>
                    <a:pt x="20515" y="63551"/>
                    <a:pt x="31892" y="63500"/>
                  </a:cubicBezTo>
                  <a:cubicBezTo>
                    <a:pt x="43269" y="63551"/>
                    <a:pt x="53804" y="57511"/>
                    <a:pt x="59507" y="47666"/>
                  </a:cubicBezTo>
                  <a:cubicBezTo>
                    <a:pt x="65210" y="37822"/>
                    <a:pt x="65210" y="25678"/>
                    <a:pt x="59507" y="15834"/>
                  </a:cubicBezTo>
                  <a:cubicBezTo>
                    <a:pt x="53804" y="5989"/>
                    <a:pt x="43269" y="-51"/>
                    <a:pt x="31892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1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52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53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025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217422" y="786065"/>
            <a:ext cx="14104062" cy="568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3999" b="1">
                <a:solidFill>
                  <a:srgbClr val="073699"/>
                </a:solidFill>
                <a:latin typeface="Poppins Bold"/>
                <a:ea typeface="Poppins Bold"/>
                <a:cs typeface="Poppins Bold"/>
                <a:sym typeface="Poppins Bold"/>
              </a:rPr>
              <a:t>Real-Time Insights</a:t>
            </a:r>
            <a:r>
              <a:rPr lang="en-US" sz="3999" b="1">
                <a:solidFill>
                  <a:srgbClr val="22263E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999">
                <a:solidFill>
                  <a:srgbClr val="22263E"/>
                </a:solidFill>
                <a:latin typeface="Poppins"/>
                <a:ea typeface="Poppins"/>
                <a:cs typeface="Poppins"/>
                <a:sym typeface="Poppins"/>
              </a:rPr>
              <a:t>to Drive Smarter Sales</a:t>
            </a:r>
            <a:r>
              <a:rPr lang="en-US" sz="3999" b="1">
                <a:solidFill>
                  <a:srgbClr val="22263E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999">
                <a:solidFill>
                  <a:srgbClr val="22263E"/>
                </a:solidFill>
                <a:latin typeface="Poppins"/>
                <a:ea typeface="Poppins"/>
                <a:cs typeface="Poppins"/>
                <a:sym typeface="Poppins"/>
              </a:rPr>
              <a:t>Outcomes</a:t>
            </a:r>
          </a:p>
        </p:txBody>
      </p:sp>
      <p:sp>
        <p:nvSpPr>
          <p:cNvPr id="4" name="Freeform 4"/>
          <p:cNvSpPr/>
          <p:nvPr/>
        </p:nvSpPr>
        <p:spPr>
          <a:xfrm>
            <a:off x="4626873" y="1933235"/>
            <a:ext cx="9034254" cy="5675821"/>
          </a:xfrm>
          <a:custGeom>
            <a:avLst/>
            <a:gdLst/>
            <a:ahLst/>
            <a:cxnLst/>
            <a:rect l="l" t="t" r="r" b="b"/>
            <a:pathLst>
              <a:path w="9034254" h="5675821">
                <a:moveTo>
                  <a:pt x="0" y="0"/>
                </a:moveTo>
                <a:lnTo>
                  <a:pt x="9034254" y="0"/>
                </a:lnTo>
                <a:lnTo>
                  <a:pt x="9034254" y="5675820"/>
                </a:lnTo>
                <a:lnTo>
                  <a:pt x="0" y="56758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345" b="-2345"/>
            </a:stretch>
          </a:blipFill>
          <a:ln w="38100" cap="rnd">
            <a:solidFill>
              <a:srgbClr val="B8B8B8"/>
            </a:solidFill>
            <a:prstDash val="sysDot"/>
            <a:round/>
          </a:ln>
        </p:spPr>
        <p:txBody>
          <a:bodyPr/>
          <a:lstStyle/>
          <a:p>
            <a:endParaRPr lang="en-US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782" y="5213683"/>
            <a:ext cx="8127298" cy="538749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0388" y="5213683"/>
            <a:ext cx="8127298" cy="53874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025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767" y="1056019"/>
            <a:ext cx="14666466" cy="972223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091969" y="1095418"/>
            <a:ext cx="14104062" cy="568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3999">
                <a:solidFill>
                  <a:srgbClr val="22263E"/>
                </a:solidFill>
                <a:latin typeface="Poppins"/>
                <a:ea typeface="Poppins"/>
                <a:cs typeface="Poppins"/>
                <a:sym typeface="Poppins"/>
              </a:rPr>
              <a:t>Stay on Track with </a:t>
            </a:r>
            <a:r>
              <a:rPr lang="en-US" sz="3999" b="1">
                <a:solidFill>
                  <a:srgbClr val="004AAD"/>
                </a:solidFill>
                <a:latin typeface="Poppins Bold"/>
                <a:ea typeface="Poppins Bold"/>
                <a:cs typeface="Poppins Bold"/>
                <a:sym typeface="Poppins Bold"/>
              </a:rPr>
              <a:t>Follow-Ups &amp; Reminders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025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785195" y="2646195"/>
            <a:ext cx="9007617" cy="2514151"/>
            <a:chOff x="0" y="0"/>
            <a:chExt cx="12010155" cy="3352202"/>
          </a:xfrm>
        </p:grpSpPr>
        <p:grpSp>
          <p:nvGrpSpPr>
            <p:cNvPr id="4" name="Group 4"/>
            <p:cNvGrpSpPr/>
            <p:nvPr/>
          </p:nvGrpSpPr>
          <p:grpSpPr>
            <a:xfrm>
              <a:off x="1212943" y="0"/>
              <a:ext cx="10797212" cy="3064557"/>
              <a:chOff x="0" y="0"/>
              <a:chExt cx="1650527" cy="46845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650527" cy="468452"/>
              </a:xfrm>
              <a:custGeom>
                <a:avLst/>
                <a:gdLst/>
                <a:ahLst/>
                <a:cxnLst/>
                <a:rect l="l" t="t" r="r" b="b"/>
                <a:pathLst>
                  <a:path w="1650527" h="468452">
                    <a:moveTo>
                      <a:pt x="1650527" y="47802"/>
                    </a:moveTo>
                    <a:lnTo>
                      <a:pt x="1650527" y="420650"/>
                    </a:lnTo>
                    <a:cubicBezTo>
                      <a:pt x="1650527" y="433328"/>
                      <a:pt x="1645490" y="445487"/>
                      <a:pt x="1636526" y="454452"/>
                    </a:cubicBezTo>
                    <a:cubicBezTo>
                      <a:pt x="1627561" y="463416"/>
                      <a:pt x="1615402" y="468452"/>
                      <a:pt x="1602725" y="468452"/>
                    </a:cubicBezTo>
                    <a:lnTo>
                      <a:pt x="47802" y="468452"/>
                    </a:lnTo>
                    <a:cubicBezTo>
                      <a:pt x="35124" y="468452"/>
                      <a:pt x="22965" y="463416"/>
                      <a:pt x="14001" y="454452"/>
                    </a:cubicBezTo>
                    <a:cubicBezTo>
                      <a:pt x="5036" y="445487"/>
                      <a:pt x="0" y="433328"/>
                      <a:pt x="0" y="420650"/>
                    </a:cubicBezTo>
                    <a:lnTo>
                      <a:pt x="0" y="47802"/>
                    </a:lnTo>
                    <a:cubicBezTo>
                      <a:pt x="0" y="35124"/>
                      <a:pt x="5036" y="22965"/>
                      <a:pt x="14001" y="14001"/>
                    </a:cubicBezTo>
                    <a:cubicBezTo>
                      <a:pt x="22965" y="5036"/>
                      <a:pt x="35124" y="0"/>
                      <a:pt x="47802" y="0"/>
                    </a:cubicBezTo>
                    <a:lnTo>
                      <a:pt x="1602725" y="0"/>
                    </a:lnTo>
                    <a:cubicBezTo>
                      <a:pt x="1615402" y="0"/>
                      <a:pt x="1627561" y="5036"/>
                      <a:pt x="1636526" y="14001"/>
                    </a:cubicBezTo>
                    <a:cubicBezTo>
                      <a:pt x="1645490" y="22965"/>
                      <a:pt x="1650527" y="35124"/>
                      <a:pt x="1650527" y="47802"/>
                    </a:cubicBezTo>
                    <a:close/>
                  </a:path>
                </a:pathLst>
              </a:custGeom>
              <a:solidFill>
                <a:srgbClr val="ECF0F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9525"/>
                <a:ext cx="1650527" cy="47797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7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385794" y="0"/>
              <a:ext cx="2658475" cy="2281463"/>
              <a:chOff x="0" y="0"/>
              <a:chExt cx="660400" cy="56674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660400" cy="566745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566745">
                    <a:moveTo>
                      <a:pt x="220252" y="547676"/>
                    </a:moveTo>
                    <a:cubicBezTo>
                      <a:pt x="254109" y="559190"/>
                      <a:pt x="292600" y="566745"/>
                      <a:pt x="330378" y="566745"/>
                    </a:cubicBezTo>
                    <a:cubicBezTo>
                      <a:pt x="368157" y="566745"/>
                      <a:pt x="404509" y="560268"/>
                      <a:pt x="438009" y="548755"/>
                    </a:cubicBezTo>
                    <a:cubicBezTo>
                      <a:pt x="438723" y="548395"/>
                      <a:pt x="439435" y="548395"/>
                      <a:pt x="440148" y="548036"/>
                    </a:cubicBezTo>
                    <a:cubicBezTo>
                      <a:pt x="565955" y="501980"/>
                      <a:pt x="658618" y="380367"/>
                      <a:pt x="660400" y="243709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243528"/>
                    </a:lnTo>
                    <a:cubicBezTo>
                      <a:pt x="1782" y="381085"/>
                      <a:pt x="93019" y="502701"/>
                      <a:pt x="220252" y="547676"/>
                    </a:cubicBezTo>
                    <a:close/>
                  </a:path>
                </a:pathLst>
              </a:custGeom>
              <a:solidFill>
                <a:srgbClr val="780101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9525"/>
                <a:ext cx="660400" cy="44927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79"/>
                  </a:lnSpc>
                </a:pPr>
                <a:endParaRPr/>
              </a:p>
            </p:txBody>
          </p:sp>
        </p:grpSp>
        <p:sp>
          <p:nvSpPr>
            <p:cNvPr id="10" name="Freeform 10"/>
            <p:cNvSpPr/>
            <p:nvPr/>
          </p:nvSpPr>
          <p:spPr>
            <a:xfrm>
              <a:off x="0" y="291502"/>
              <a:ext cx="3060700" cy="3060700"/>
            </a:xfrm>
            <a:custGeom>
              <a:avLst/>
              <a:gdLst/>
              <a:ahLst/>
              <a:cxnLst/>
              <a:rect l="l" t="t" r="r" b="b"/>
              <a:pathLst>
                <a:path w="3060700" h="3060700">
                  <a:moveTo>
                    <a:pt x="0" y="0"/>
                  </a:moveTo>
                  <a:lnTo>
                    <a:pt x="3060700" y="0"/>
                  </a:lnTo>
                  <a:lnTo>
                    <a:pt x="3060700" y="3060700"/>
                  </a:lnTo>
                  <a:lnTo>
                    <a:pt x="0" y="3060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0" y="291502"/>
              <a:ext cx="2633355" cy="2633355"/>
              <a:chOff x="0" y="0"/>
              <a:chExt cx="812800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1925" cap="sq">
                <a:solidFill>
                  <a:srgbClr val="780101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79"/>
                  </a:lnSpc>
                </a:pPr>
                <a:endParaRPr/>
              </a:p>
            </p:txBody>
          </p:sp>
        </p:grpSp>
        <p:sp>
          <p:nvSpPr>
            <p:cNvPr id="14" name="Freeform 14"/>
            <p:cNvSpPr/>
            <p:nvPr/>
          </p:nvSpPr>
          <p:spPr>
            <a:xfrm>
              <a:off x="622175" y="879731"/>
              <a:ext cx="1249289" cy="1456896"/>
            </a:xfrm>
            <a:custGeom>
              <a:avLst/>
              <a:gdLst/>
              <a:ahLst/>
              <a:cxnLst/>
              <a:rect l="l" t="t" r="r" b="b"/>
              <a:pathLst>
                <a:path w="1249289" h="1456896">
                  <a:moveTo>
                    <a:pt x="0" y="0"/>
                  </a:moveTo>
                  <a:lnTo>
                    <a:pt x="1249289" y="0"/>
                  </a:lnTo>
                  <a:lnTo>
                    <a:pt x="1249289" y="1456897"/>
                  </a:lnTo>
                  <a:lnTo>
                    <a:pt x="0" y="1456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3690297" y="176569"/>
              <a:ext cx="6696932" cy="587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799" b="1">
                  <a:solidFill>
                    <a:srgbClr val="073699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Digital Property Profiles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3690297" y="888585"/>
              <a:ext cx="8063047" cy="19708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89"/>
                </a:lnSpc>
              </a:pPr>
              <a:r>
                <a:rPr lang="en-US" sz="2299" b="1">
                  <a:solidFill>
                    <a:srgbClr val="100F0F">
                      <a:alpha val="74902"/>
                    </a:srgbClr>
                  </a:solidFill>
                  <a:latin typeface="Poppins Semi-Bold"/>
                  <a:ea typeface="Poppins Semi-Bold"/>
                  <a:cs typeface="Poppins Semi-Bold"/>
                  <a:sym typeface="Poppins Semi-Bold"/>
                </a:rPr>
                <a:t>Every property in Optima CRM is a live digital profile—connecting rental contracts, images, documents, service requests, and tenant data.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85195" y="5287513"/>
            <a:ext cx="9007617" cy="2514151"/>
            <a:chOff x="0" y="0"/>
            <a:chExt cx="12010155" cy="3352202"/>
          </a:xfrm>
        </p:grpSpPr>
        <p:grpSp>
          <p:nvGrpSpPr>
            <p:cNvPr id="18" name="Group 18"/>
            <p:cNvGrpSpPr/>
            <p:nvPr/>
          </p:nvGrpSpPr>
          <p:grpSpPr>
            <a:xfrm>
              <a:off x="1212943" y="0"/>
              <a:ext cx="10797212" cy="2658475"/>
              <a:chOff x="0" y="0"/>
              <a:chExt cx="1650566" cy="4064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650566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1650566" h="406400">
                    <a:moveTo>
                      <a:pt x="47802" y="0"/>
                    </a:moveTo>
                    <a:lnTo>
                      <a:pt x="1602764" y="0"/>
                    </a:lnTo>
                    <a:cubicBezTo>
                      <a:pt x="1615442" y="0"/>
                      <a:pt x="1627600" y="5036"/>
                      <a:pt x="1636565" y="14001"/>
                    </a:cubicBezTo>
                    <a:cubicBezTo>
                      <a:pt x="1645529" y="22965"/>
                      <a:pt x="1650566" y="35124"/>
                      <a:pt x="1650566" y="47802"/>
                    </a:cubicBezTo>
                    <a:lnTo>
                      <a:pt x="1650566" y="358598"/>
                    </a:lnTo>
                    <a:cubicBezTo>
                      <a:pt x="1650566" y="371276"/>
                      <a:pt x="1645529" y="383435"/>
                      <a:pt x="1636565" y="392399"/>
                    </a:cubicBezTo>
                    <a:cubicBezTo>
                      <a:pt x="1627600" y="401364"/>
                      <a:pt x="1615442" y="406400"/>
                      <a:pt x="1602764" y="406400"/>
                    </a:cubicBezTo>
                    <a:lnTo>
                      <a:pt x="47802" y="406400"/>
                    </a:lnTo>
                    <a:cubicBezTo>
                      <a:pt x="35124" y="406400"/>
                      <a:pt x="22965" y="401364"/>
                      <a:pt x="14001" y="392399"/>
                    </a:cubicBezTo>
                    <a:cubicBezTo>
                      <a:pt x="5036" y="383435"/>
                      <a:pt x="0" y="371276"/>
                      <a:pt x="0" y="358598"/>
                    </a:cubicBezTo>
                    <a:lnTo>
                      <a:pt x="0" y="47802"/>
                    </a:lnTo>
                    <a:cubicBezTo>
                      <a:pt x="0" y="35124"/>
                      <a:pt x="5036" y="22965"/>
                      <a:pt x="14001" y="14001"/>
                    </a:cubicBezTo>
                    <a:cubicBezTo>
                      <a:pt x="22965" y="5036"/>
                      <a:pt x="35124" y="0"/>
                      <a:pt x="47802" y="0"/>
                    </a:cubicBezTo>
                    <a:close/>
                  </a:path>
                </a:pathLst>
              </a:custGeom>
              <a:solidFill>
                <a:srgbClr val="ECF0F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9525"/>
                <a:ext cx="1650566" cy="415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79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385794" y="0"/>
              <a:ext cx="2658475" cy="2281463"/>
              <a:chOff x="0" y="0"/>
              <a:chExt cx="660400" cy="566745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60400" cy="566745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566745">
                    <a:moveTo>
                      <a:pt x="220252" y="547676"/>
                    </a:moveTo>
                    <a:cubicBezTo>
                      <a:pt x="254109" y="559190"/>
                      <a:pt x="292600" y="566745"/>
                      <a:pt x="330378" y="566745"/>
                    </a:cubicBezTo>
                    <a:cubicBezTo>
                      <a:pt x="368157" y="566745"/>
                      <a:pt x="404509" y="560268"/>
                      <a:pt x="438009" y="548755"/>
                    </a:cubicBezTo>
                    <a:cubicBezTo>
                      <a:pt x="438723" y="548395"/>
                      <a:pt x="439435" y="548395"/>
                      <a:pt x="440148" y="548036"/>
                    </a:cubicBezTo>
                    <a:cubicBezTo>
                      <a:pt x="565955" y="501980"/>
                      <a:pt x="658618" y="380367"/>
                      <a:pt x="660400" y="243709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243528"/>
                    </a:lnTo>
                    <a:cubicBezTo>
                      <a:pt x="1782" y="381085"/>
                      <a:pt x="93019" y="502701"/>
                      <a:pt x="220252" y="547676"/>
                    </a:cubicBezTo>
                    <a:close/>
                  </a:path>
                </a:pathLst>
              </a:custGeom>
              <a:solidFill>
                <a:srgbClr val="C1152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9525"/>
                <a:ext cx="660400" cy="44927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79"/>
                  </a:lnSpc>
                </a:pPr>
                <a:endParaRPr/>
              </a:p>
            </p:txBody>
          </p:sp>
        </p:grpSp>
        <p:sp>
          <p:nvSpPr>
            <p:cNvPr id="24" name="Freeform 24"/>
            <p:cNvSpPr/>
            <p:nvPr/>
          </p:nvSpPr>
          <p:spPr>
            <a:xfrm>
              <a:off x="0" y="291502"/>
              <a:ext cx="3060700" cy="3060700"/>
            </a:xfrm>
            <a:custGeom>
              <a:avLst/>
              <a:gdLst/>
              <a:ahLst/>
              <a:cxnLst/>
              <a:rect l="l" t="t" r="r" b="b"/>
              <a:pathLst>
                <a:path w="3060700" h="3060700">
                  <a:moveTo>
                    <a:pt x="0" y="0"/>
                  </a:moveTo>
                  <a:lnTo>
                    <a:pt x="3060700" y="0"/>
                  </a:lnTo>
                  <a:lnTo>
                    <a:pt x="3060700" y="3060700"/>
                  </a:lnTo>
                  <a:lnTo>
                    <a:pt x="0" y="3060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" name="Group 25"/>
            <p:cNvGrpSpPr/>
            <p:nvPr/>
          </p:nvGrpSpPr>
          <p:grpSpPr>
            <a:xfrm>
              <a:off x="0" y="291502"/>
              <a:ext cx="2633355" cy="2633355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1925" cap="sq">
                <a:solidFill>
                  <a:srgbClr val="C1152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79"/>
                  </a:lnSpc>
                </a:pPr>
                <a:endParaRPr/>
              </a:p>
            </p:txBody>
          </p:sp>
        </p:grpSp>
        <p:sp>
          <p:nvSpPr>
            <p:cNvPr id="28" name="Freeform 28"/>
            <p:cNvSpPr/>
            <p:nvPr/>
          </p:nvSpPr>
          <p:spPr>
            <a:xfrm>
              <a:off x="521408" y="949069"/>
              <a:ext cx="1527024" cy="1527024"/>
            </a:xfrm>
            <a:custGeom>
              <a:avLst/>
              <a:gdLst/>
              <a:ahLst/>
              <a:cxnLst/>
              <a:rect l="l" t="t" r="r" b="b"/>
              <a:pathLst>
                <a:path w="1527024" h="1527024">
                  <a:moveTo>
                    <a:pt x="0" y="0"/>
                  </a:moveTo>
                  <a:lnTo>
                    <a:pt x="1527024" y="0"/>
                  </a:lnTo>
                  <a:lnTo>
                    <a:pt x="1527024" y="1527024"/>
                  </a:lnTo>
                  <a:lnTo>
                    <a:pt x="0" y="1527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3690297" y="195777"/>
              <a:ext cx="6696932" cy="587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799" b="1">
                  <a:solidFill>
                    <a:srgbClr val="073699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Real-Time Access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3690297" y="907794"/>
              <a:ext cx="7784263" cy="14755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89"/>
                </a:lnSpc>
              </a:pPr>
              <a:r>
                <a:rPr lang="en-US" sz="2299" b="1">
                  <a:solidFill>
                    <a:srgbClr val="100F0F">
                      <a:alpha val="74902"/>
                    </a:srgbClr>
                  </a:solidFill>
                  <a:latin typeface="Poppins Semi-Bold"/>
                  <a:ea typeface="Poppins Semi-Bold"/>
                  <a:cs typeface="Poppins Semi-Bold"/>
                  <a:sym typeface="Poppins Semi-Bold"/>
                </a:rPr>
                <a:t>Receive real-time alerts and enjoy full access to clients, owners, and properties from anywhere.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785195" y="7700231"/>
            <a:ext cx="9007617" cy="2514151"/>
            <a:chOff x="0" y="0"/>
            <a:chExt cx="12010155" cy="3352202"/>
          </a:xfrm>
        </p:grpSpPr>
        <p:grpSp>
          <p:nvGrpSpPr>
            <p:cNvPr id="32" name="Group 32"/>
            <p:cNvGrpSpPr/>
            <p:nvPr/>
          </p:nvGrpSpPr>
          <p:grpSpPr>
            <a:xfrm>
              <a:off x="1212943" y="0"/>
              <a:ext cx="10797212" cy="2658475"/>
              <a:chOff x="0" y="0"/>
              <a:chExt cx="1650566" cy="4064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1650566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1650566" h="406400">
                    <a:moveTo>
                      <a:pt x="47802" y="0"/>
                    </a:moveTo>
                    <a:lnTo>
                      <a:pt x="1602764" y="0"/>
                    </a:lnTo>
                    <a:cubicBezTo>
                      <a:pt x="1615442" y="0"/>
                      <a:pt x="1627600" y="5036"/>
                      <a:pt x="1636565" y="14001"/>
                    </a:cubicBezTo>
                    <a:cubicBezTo>
                      <a:pt x="1645529" y="22965"/>
                      <a:pt x="1650566" y="35124"/>
                      <a:pt x="1650566" y="47802"/>
                    </a:cubicBezTo>
                    <a:lnTo>
                      <a:pt x="1650566" y="358598"/>
                    </a:lnTo>
                    <a:cubicBezTo>
                      <a:pt x="1650566" y="371276"/>
                      <a:pt x="1645529" y="383435"/>
                      <a:pt x="1636565" y="392399"/>
                    </a:cubicBezTo>
                    <a:cubicBezTo>
                      <a:pt x="1627600" y="401364"/>
                      <a:pt x="1615442" y="406400"/>
                      <a:pt x="1602764" y="406400"/>
                    </a:cubicBezTo>
                    <a:lnTo>
                      <a:pt x="47802" y="406400"/>
                    </a:lnTo>
                    <a:cubicBezTo>
                      <a:pt x="35124" y="406400"/>
                      <a:pt x="22965" y="401364"/>
                      <a:pt x="14001" y="392399"/>
                    </a:cubicBezTo>
                    <a:cubicBezTo>
                      <a:pt x="5036" y="383435"/>
                      <a:pt x="0" y="371276"/>
                      <a:pt x="0" y="358598"/>
                    </a:cubicBezTo>
                    <a:lnTo>
                      <a:pt x="0" y="47802"/>
                    </a:lnTo>
                    <a:cubicBezTo>
                      <a:pt x="0" y="35124"/>
                      <a:pt x="5036" y="22965"/>
                      <a:pt x="14001" y="14001"/>
                    </a:cubicBezTo>
                    <a:cubicBezTo>
                      <a:pt x="22965" y="5036"/>
                      <a:pt x="35124" y="0"/>
                      <a:pt x="47802" y="0"/>
                    </a:cubicBezTo>
                    <a:close/>
                  </a:path>
                </a:pathLst>
              </a:custGeom>
              <a:solidFill>
                <a:srgbClr val="ECF0F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0" y="-9525"/>
                <a:ext cx="1650566" cy="415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79"/>
                  </a:lnSpc>
                </a:pPr>
                <a:endParaRPr/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385794" y="0"/>
              <a:ext cx="2658475" cy="2281463"/>
              <a:chOff x="0" y="0"/>
              <a:chExt cx="660400" cy="566745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660400" cy="566745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566745">
                    <a:moveTo>
                      <a:pt x="220252" y="547676"/>
                    </a:moveTo>
                    <a:cubicBezTo>
                      <a:pt x="254109" y="559190"/>
                      <a:pt x="292600" y="566745"/>
                      <a:pt x="330378" y="566745"/>
                    </a:cubicBezTo>
                    <a:cubicBezTo>
                      <a:pt x="368157" y="566745"/>
                      <a:pt x="404509" y="560268"/>
                      <a:pt x="438009" y="548755"/>
                    </a:cubicBezTo>
                    <a:cubicBezTo>
                      <a:pt x="438723" y="548395"/>
                      <a:pt x="439435" y="548395"/>
                      <a:pt x="440148" y="548036"/>
                    </a:cubicBezTo>
                    <a:cubicBezTo>
                      <a:pt x="565955" y="501980"/>
                      <a:pt x="658618" y="380367"/>
                      <a:pt x="660400" y="243709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243528"/>
                    </a:lnTo>
                    <a:cubicBezTo>
                      <a:pt x="1782" y="381085"/>
                      <a:pt x="93019" y="502701"/>
                      <a:pt x="220252" y="547676"/>
                    </a:cubicBezTo>
                    <a:close/>
                  </a:path>
                </a:pathLst>
              </a:custGeom>
              <a:solidFill>
                <a:srgbClr val="01304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0" y="-9525"/>
                <a:ext cx="660400" cy="44927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79"/>
                  </a:lnSpc>
                </a:pPr>
                <a:endParaRPr/>
              </a:p>
            </p:txBody>
          </p:sp>
        </p:grpSp>
        <p:sp>
          <p:nvSpPr>
            <p:cNvPr id="38" name="Freeform 38"/>
            <p:cNvSpPr/>
            <p:nvPr/>
          </p:nvSpPr>
          <p:spPr>
            <a:xfrm>
              <a:off x="0" y="291502"/>
              <a:ext cx="3060700" cy="3060700"/>
            </a:xfrm>
            <a:custGeom>
              <a:avLst/>
              <a:gdLst/>
              <a:ahLst/>
              <a:cxnLst/>
              <a:rect l="l" t="t" r="r" b="b"/>
              <a:pathLst>
                <a:path w="3060700" h="3060700">
                  <a:moveTo>
                    <a:pt x="0" y="0"/>
                  </a:moveTo>
                  <a:lnTo>
                    <a:pt x="3060700" y="0"/>
                  </a:lnTo>
                  <a:lnTo>
                    <a:pt x="3060700" y="3060700"/>
                  </a:lnTo>
                  <a:lnTo>
                    <a:pt x="0" y="3060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39" name="Group 39"/>
            <p:cNvGrpSpPr/>
            <p:nvPr/>
          </p:nvGrpSpPr>
          <p:grpSpPr>
            <a:xfrm>
              <a:off x="0" y="291502"/>
              <a:ext cx="2633355" cy="2633355"/>
              <a:chOff x="0" y="0"/>
              <a:chExt cx="812800" cy="8128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1925" cap="sq">
                <a:solidFill>
                  <a:srgbClr val="013048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79"/>
                  </a:lnSpc>
                </a:pPr>
                <a:endParaRPr/>
              </a:p>
            </p:txBody>
          </p:sp>
        </p:grpSp>
        <p:sp>
          <p:nvSpPr>
            <p:cNvPr id="42" name="TextBox 42"/>
            <p:cNvSpPr txBox="1"/>
            <p:nvPr/>
          </p:nvSpPr>
          <p:spPr>
            <a:xfrm>
              <a:off x="3690297" y="252106"/>
              <a:ext cx="7379819" cy="587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799" b="1">
                  <a:solidFill>
                    <a:srgbClr val="073699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Simplified Lease Management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3690297" y="964123"/>
              <a:ext cx="7784263" cy="14755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89"/>
                </a:lnSpc>
              </a:pPr>
              <a:r>
                <a:rPr lang="en-US" sz="2299" b="1">
                  <a:solidFill>
                    <a:srgbClr val="100F0F">
                      <a:alpha val="74902"/>
                    </a:srgbClr>
                  </a:solidFill>
                  <a:latin typeface="Poppins Semi-Bold"/>
                  <a:ea typeface="Poppins Semi-Bold"/>
                  <a:cs typeface="Poppins Semi-Bold"/>
                  <a:sym typeface="Poppins Semi-Bold"/>
                </a:rPr>
                <a:t>Create and manage leases, and easily track payments, renewals, and deposits.</a:t>
              </a:r>
            </a:p>
          </p:txBody>
        </p:sp>
        <p:sp>
          <p:nvSpPr>
            <p:cNvPr id="44" name="Freeform 44"/>
            <p:cNvSpPr/>
            <p:nvPr/>
          </p:nvSpPr>
          <p:spPr>
            <a:xfrm>
              <a:off x="584923" y="908643"/>
              <a:ext cx="1463508" cy="1463508"/>
            </a:xfrm>
            <a:custGeom>
              <a:avLst/>
              <a:gdLst/>
              <a:ahLst/>
              <a:cxnLst/>
              <a:rect l="l" t="t" r="r" b="b"/>
              <a:pathLst>
                <a:path w="1463508" h="1463508">
                  <a:moveTo>
                    <a:pt x="0" y="0"/>
                  </a:moveTo>
                  <a:lnTo>
                    <a:pt x="1463509" y="0"/>
                  </a:lnTo>
                  <a:lnTo>
                    <a:pt x="1463509" y="1463509"/>
                  </a:lnTo>
                  <a:lnTo>
                    <a:pt x="0" y="14635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" name="Freeform 45"/>
          <p:cNvSpPr/>
          <p:nvPr/>
        </p:nvSpPr>
        <p:spPr>
          <a:xfrm>
            <a:off x="13538688" y="664547"/>
            <a:ext cx="3762895" cy="9067218"/>
          </a:xfrm>
          <a:custGeom>
            <a:avLst/>
            <a:gdLst/>
            <a:ahLst/>
            <a:cxnLst/>
            <a:rect l="l" t="t" r="r" b="b"/>
            <a:pathLst>
              <a:path w="3762895" h="9067218">
                <a:moveTo>
                  <a:pt x="0" y="0"/>
                </a:moveTo>
                <a:lnTo>
                  <a:pt x="3762895" y="0"/>
                </a:lnTo>
                <a:lnTo>
                  <a:pt x="3762895" y="9067218"/>
                </a:lnTo>
                <a:lnTo>
                  <a:pt x="0" y="906721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6" name="Freeform 46"/>
          <p:cNvSpPr/>
          <p:nvPr/>
        </p:nvSpPr>
        <p:spPr>
          <a:xfrm>
            <a:off x="10221615" y="3902181"/>
            <a:ext cx="2760275" cy="2770665"/>
          </a:xfrm>
          <a:custGeom>
            <a:avLst/>
            <a:gdLst/>
            <a:ahLst/>
            <a:cxnLst/>
            <a:rect l="l" t="t" r="r" b="b"/>
            <a:pathLst>
              <a:path w="2760275" h="2770665">
                <a:moveTo>
                  <a:pt x="0" y="0"/>
                </a:moveTo>
                <a:lnTo>
                  <a:pt x="2760275" y="0"/>
                </a:lnTo>
                <a:lnTo>
                  <a:pt x="2760275" y="2770665"/>
                </a:lnTo>
                <a:lnTo>
                  <a:pt x="0" y="277066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7" name="TextBox 47"/>
          <p:cNvSpPr txBox="1"/>
          <p:nvPr/>
        </p:nvSpPr>
        <p:spPr>
          <a:xfrm>
            <a:off x="13538688" y="2503320"/>
            <a:ext cx="1570152" cy="389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  <a:spcBef>
                <a:spcPct val="0"/>
              </a:spcBef>
            </a:pPr>
            <a:r>
              <a:rPr lang="en-US" sz="2299" b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Lease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3220015" y="7316524"/>
            <a:ext cx="2185731" cy="715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7"/>
              </a:lnSpc>
            </a:pPr>
            <a:r>
              <a:rPr lang="en-US" sz="2299" b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Automated Reminders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5420136" y="8680320"/>
            <a:ext cx="2185731" cy="353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7"/>
              </a:lnSpc>
            </a:pPr>
            <a:r>
              <a:rPr lang="en-US" sz="2299" b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Grouping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3220015" y="9827015"/>
            <a:ext cx="2185731" cy="353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7"/>
              </a:lnSpc>
            </a:pPr>
            <a:r>
              <a:rPr lang="en-US" sz="2299" b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Photos</a:t>
            </a:r>
          </a:p>
        </p:txBody>
      </p:sp>
      <p:sp>
        <p:nvSpPr>
          <p:cNvPr id="65" name="Freeform 65"/>
          <p:cNvSpPr/>
          <p:nvPr/>
        </p:nvSpPr>
        <p:spPr>
          <a:xfrm>
            <a:off x="14026830" y="1047071"/>
            <a:ext cx="708168" cy="849377"/>
          </a:xfrm>
          <a:custGeom>
            <a:avLst/>
            <a:gdLst/>
            <a:ahLst/>
            <a:cxnLst/>
            <a:rect l="l" t="t" r="r" b="b"/>
            <a:pathLst>
              <a:path w="708168" h="849377">
                <a:moveTo>
                  <a:pt x="0" y="0"/>
                </a:moveTo>
                <a:lnTo>
                  <a:pt x="708168" y="0"/>
                </a:lnTo>
                <a:lnTo>
                  <a:pt x="708168" y="849377"/>
                </a:lnTo>
                <a:lnTo>
                  <a:pt x="0" y="84937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6" name="Freeform 66"/>
          <p:cNvSpPr/>
          <p:nvPr/>
        </p:nvSpPr>
        <p:spPr>
          <a:xfrm>
            <a:off x="15998651" y="2235986"/>
            <a:ext cx="952500" cy="952500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0" y="0"/>
                </a:moveTo>
                <a:lnTo>
                  <a:pt x="952500" y="0"/>
                </a:lnTo>
                <a:lnTo>
                  <a:pt x="952500" y="952500"/>
                </a:lnTo>
                <a:lnTo>
                  <a:pt x="0" y="9525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67" name="Freeform 67"/>
          <p:cNvSpPr/>
          <p:nvPr/>
        </p:nvSpPr>
        <p:spPr>
          <a:xfrm>
            <a:off x="13923727" y="3547292"/>
            <a:ext cx="778307" cy="788159"/>
          </a:xfrm>
          <a:custGeom>
            <a:avLst/>
            <a:gdLst/>
            <a:ahLst/>
            <a:cxnLst/>
            <a:rect l="l" t="t" r="r" b="b"/>
            <a:pathLst>
              <a:path w="778307" h="788159">
                <a:moveTo>
                  <a:pt x="0" y="0"/>
                </a:moveTo>
                <a:lnTo>
                  <a:pt x="778307" y="0"/>
                </a:lnTo>
                <a:lnTo>
                  <a:pt x="778307" y="788159"/>
                </a:lnTo>
                <a:lnTo>
                  <a:pt x="0" y="78815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8" name="Freeform 68"/>
          <p:cNvSpPr/>
          <p:nvPr/>
        </p:nvSpPr>
        <p:spPr>
          <a:xfrm>
            <a:off x="16110555" y="4831881"/>
            <a:ext cx="757163" cy="770649"/>
          </a:xfrm>
          <a:custGeom>
            <a:avLst/>
            <a:gdLst/>
            <a:ahLst/>
            <a:cxnLst/>
            <a:rect l="l" t="t" r="r" b="b"/>
            <a:pathLst>
              <a:path w="757163" h="770649">
                <a:moveTo>
                  <a:pt x="0" y="0"/>
                </a:moveTo>
                <a:lnTo>
                  <a:pt x="757162" y="0"/>
                </a:lnTo>
                <a:lnTo>
                  <a:pt x="757162" y="770649"/>
                </a:lnTo>
                <a:lnTo>
                  <a:pt x="0" y="77064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9" name="Freeform 69"/>
          <p:cNvSpPr/>
          <p:nvPr/>
        </p:nvSpPr>
        <p:spPr>
          <a:xfrm>
            <a:off x="13956691" y="6029829"/>
            <a:ext cx="778307" cy="778307"/>
          </a:xfrm>
          <a:custGeom>
            <a:avLst/>
            <a:gdLst/>
            <a:ahLst/>
            <a:cxnLst/>
            <a:rect l="l" t="t" r="r" b="b"/>
            <a:pathLst>
              <a:path w="778307" h="778307">
                <a:moveTo>
                  <a:pt x="0" y="0"/>
                </a:moveTo>
                <a:lnTo>
                  <a:pt x="778307" y="0"/>
                </a:lnTo>
                <a:lnTo>
                  <a:pt x="778307" y="778307"/>
                </a:lnTo>
                <a:lnTo>
                  <a:pt x="0" y="778307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0" name="Freeform 70"/>
          <p:cNvSpPr/>
          <p:nvPr/>
        </p:nvSpPr>
        <p:spPr>
          <a:xfrm>
            <a:off x="16041986" y="7287727"/>
            <a:ext cx="909165" cy="783018"/>
          </a:xfrm>
          <a:custGeom>
            <a:avLst/>
            <a:gdLst/>
            <a:ahLst/>
            <a:cxnLst/>
            <a:rect l="l" t="t" r="r" b="b"/>
            <a:pathLst>
              <a:path w="909165" h="783018">
                <a:moveTo>
                  <a:pt x="0" y="0"/>
                </a:moveTo>
                <a:lnTo>
                  <a:pt x="909165" y="0"/>
                </a:lnTo>
                <a:lnTo>
                  <a:pt x="909165" y="783019"/>
                </a:lnTo>
                <a:lnTo>
                  <a:pt x="0" y="783019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1" name="Freeform 71"/>
          <p:cNvSpPr/>
          <p:nvPr/>
        </p:nvSpPr>
        <p:spPr>
          <a:xfrm>
            <a:off x="13997842" y="8472322"/>
            <a:ext cx="756206" cy="833285"/>
          </a:xfrm>
          <a:custGeom>
            <a:avLst/>
            <a:gdLst/>
            <a:ahLst/>
            <a:cxnLst/>
            <a:rect l="l" t="t" r="r" b="b"/>
            <a:pathLst>
              <a:path w="756206" h="833285">
                <a:moveTo>
                  <a:pt x="0" y="0"/>
                </a:moveTo>
                <a:lnTo>
                  <a:pt x="756206" y="0"/>
                </a:lnTo>
                <a:lnTo>
                  <a:pt x="756206" y="833285"/>
                </a:lnTo>
                <a:lnTo>
                  <a:pt x="0" y="833285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2" name="TextBox 72"/>
          <p:cNvSpPr txBox="1"/>
          <p:nvPr/>
        </p:nvSpPr>
        <p:spPr>
          <a:xfrm>
            <a:off x="1076326" y="521672"/>
            <a:ext cx="9097485" cy="147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39"/>
              </a:lnSpc>
            </a:pPr>
            <a:r>
              <a:rPr lang="en-US" sz="3999">
                <a:solidFill>
                  <a:srgbClr val="22263E"/>
                </a:solidFill>
                <a:latin typeface="Poppins"/>
                <a:ea typeface="Poppins"/>
                <a:cs typeface="Poppins"/>
                <a:sym typeface="Poppins"/>
              </a:rPr>
              <a:t>Lease Contract, Maintenance &amp;</a:t>
            </a:r>
          </a:p>
          <a:p>
            <a:pPr algn="l">
              <a:lnSpc>
                <a:spcPts val="5839"/>
              </a:lnSpc>
            </a:pPr>
            <a:r>
              <a:rPr lang="en-US" sz="3999" b="1">
                <a:solidFill>
                  <a:srgbClr val="004AAD"/>
                </a:solidFill>
                <a:latin typeface="Poppins Bold"/>
                <a:ea typeface="Poppins Bold"/>
                <a:cs typeface="Poppins Bold"/>
                <a:sym typeface="Poppins Bold"/>
              </a:rPr>
              <a:t>Invoicing Management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15420136" y="3722931"/>
            <a:ext cx="2185731" cy="389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  <a:spcBef>
                <a:spcPct val="0"/>
              </a:spcBef>
            </a:pPr>
            <a:r>
              <a:rPr lang="en-US" sz="2299" b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Maintenance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15420136" y="6188340"/>
            <a:ext cx="2185731" cy="389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  <a:spcBef>
                <a:spcPct val="0"/>
              </a:spcBef>
            </a:pPr>
            <a:r>
              <a:rPr lang="en-US" sz="2299" b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Project Info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13410515" y="4973823"/>
            <a:ext cx="2185731" cy="389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  <a:spcBef>
                <a:spcPct val="0"/>
              </a:spcBef>
            </a:pPr>
            <a:r>
              <a:rPr lang="en-US" sz="2299" b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Tenant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0846783" y="6863346"/>
            <a:ext cx="1570152" cy="389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  <a:spcBef>
                <a:spcPct val="0"/>
              </a:spcBef>
            </a:pPr>
            <a:r>
              <a:rPr lang="en-US" sz="2299" b="1" spc="114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Property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634</Words>
  <Application>Microsoft Office PowerPoint</Application>
  <PresentationFormat>Custom</PresentationFormat>
  <Paragraphs>117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33" baseType="lpstr">
      <vt:lpstr>Calibri</vt:lpstr>
      <vt:lpstr>Morisawa Role Sans Text Pro</vt:lpstr>
      <vt:lpstr>Arial</vt:lpstr>
      <vt:lpstr>Poppins Medium</vt:lpstr>
      <vt:lpstr>Roboto</vt:lpstr>
      <vt:lpstr>Poppins Bold</vt:lpstr>
      <vt:lpstr>Public Sans</vt:lpstr>
      <vt:lpstr>Montserrat Bold</vt:lpstr>
      <vt:lpstr>Montserrat Medium</vt:lpstr>
      <vt:lpstr>Barlow</vt:lpstr>
      <vt:lpstr>Barlow Bold</vt:lpstr>
      <vt:lpstr>Public Sans Bold</vt:lpstr>
      <vt:lpstr>Canva Sans Bold</vt:lpstr>
      <vt:lpstr>Montserrat</vt:lpstr>
      <vt:lpstr>Poppins Semi-Bold</vt:lpstr>
      <vt:lpstr>Poppins</vt:lpstr>
      <vt:lpstr>Canva Sans</vt:lpstr>
      <vt:lpstr>Office Theme</vt:lpstr>
      <vt:lpstr>Microsoft Excel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Optima CRM Profile &amp; Commercials v3</dc:title>
  <cp:lastModifiedBy>MASOOD Shehzad</cp:lastModifiedBy>
  <cp:revision>6</cp:revision>
  <dcterms:created xsi:type="dcterms:W3CDTF">2006-08-16T00:00:00Z</dcterms:created>
  <dcterms:modified xsi:type="dcterms:W3CDTF">2026-03-10T12:04:49Z</dcterms:modified>
  <dc:identifier>DAG3MxVwl9k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f8610cf-4e4f-4168-a9a0-556235a89a9b_Enabled">
    <vt:lpwstr>true</vt:lpwstr>
  </property>
  <property fmtid="{D5CDD505-2E9C-101B-9397-08002B2CF9AE}" pid="3" name="MSIP_Label_5f8610cf-4e4f-4168-a9a0-556235a89a9b_SetDate">
    <vt:lpwstr>2026-03-06T17:54:41Z</vt:lpwstr>
  </property>
  <property fmtid="{D5CDD505-2E9C-101B-9397-08002B2CF9AE}" pid="4" name="MSIP_Label_5f8610cf-4e4f-4168-a9a0-556235a89a9b_Method">
    <vt:lpwstr>Standard</vt:lpwstr>
  </property>
  <property fmtid="{D5CDD505-2E9C-101B-9397-08002B2CF9AE}" pid="5" name="MSIP_Label_5f8610cf-4e4f-4168-a9a0-556235a89a9b_Name">
    <vt:lpwstr>Unclassified</vt:lpwstr>
  </property>
  <property fmtid="{D5CDD505-2E9C-101B-9397-08002B2CF9AE}" pid="6" name="MSIP_Label_5f8610cf-4e4f-4168-a9a0-556235a89a9b_SiteId">
    <vt:lpwstr>7694d41c-5504-43d9-9e40-cb254ad755ec</vt:lpwstr>
  </property>
  <property fmtid="{D5CDD505-2E9C-101B-9397-08002B2CF9AE}" pid="7" name="MSIP_Label_5f8610cf-4e4f-4168-a9a0-556235a89a9b_ActionId">
    <vt:lpwstr>5e12e020-3eb7-4299-9705-54ef5dc6762d</vt:lpwstr>
  </property>
  <property fmtid="{D5CDD505-2E9C-101B-9397-08002B2CF9AE}" pid="8" name="MSIP_Label_5f8610cf-4e4f-4168-a9a0-556235a89a9b_ContentBits">
    <vt:lpwstr>0</vt:lpwstr>
  </property>
  <property fmtid="{D5CDD505-2E9C-101B-9397-08002B2CF9AE}" pid="9" name="MSIP_Label_5f8610cf-4e4f-4168-a9a0-556235a89a9b_Tag">
    <vt:lpwstr>10, 3, 0, 1</vt:lpwstr>
  </property>
</Properties>
</file>