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Montserrat Classic Bold" charset="1" panose="00000800000000000000"/>
      <p:regular r:id="rId24"/>
    </p:embeddedFont>
    <p:embeddedFont>
      <p:font typeface="Montserrat Classic" charset="1" panose="00000500000000000000"/>
      <p:regular r:id="rId25"/>
    </p:embeddedFont>
    <p:embeddedFont>
      <p:font typeface="Montserrat" charset="1" panose="00000500000000000000"/>
      <p:regular r:id="rId26"/>
    </p:embeddedFont>
    <p:embeddedFont>
      <p:font typeface="Helios Bold" charset="1" panose="020B0704020202020204"/>
      <p:regular r:id="rId31"/>
    </p:embeddedFont>
    <p:embeddedFont>
      <p:font typeface="TT Hoves Bold" charset="1" panose="02000003020000060003"/>
      <p:regular r:id="rId32"/>
    </p:embeddedFont>
    <p:embeddedFont>
      <p:font typeface="Helios" charset="1" panose="020B0504020202020204"/>
      <p:regular r:id="rId33"/>
    </p:embeddedFont>
    <p:embeddedFont>
      <p:font typeface="Montserrat Semi-Bold" charset="1" panose="000007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notesMasters/notesMaster1.xml" Type="http://schemas.openxmlformats.org/officeDocument/2006/relationships/notesMaster"/><Relationship Id="rId28" Target="theme/theme2.xml" Type="http://schemas.openxmlformats.org/officeDocument/2006/relationships/theme"/><Relationship Id="rId29" Target="notesSlides/notesSlide1.xml" Type="http://schemas.openxmlformats.org/officeDocument/2006/relationships/notesSlide"/><Relationship Id="rId3" Target="viewProps.xml" Type="http://schemas.openxmlformats.org/officeDocument/2006/relationships/viewProps"/><Relationship Id="rId30" Target="notesSlides/notesSlide2.xml" Type="http://schemas.openxmlformats.org/officeDocument/2006/relationships/note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notesSlides/notesSlide3.xml" Type="http://schemas.openxmlformats.org/officeDocument/2006/relationships/notesSlide"/><Relationship Id="rId35" Target="fonts/font35.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svg" Type="http://schemas.openxmlformats.org/officeDocument/2006/relationships/image"/><Relationship Id="rId11" Target="../media/image33.png" Type="http://schemas.openxmlformats.org/officeDocument/2006/relationships/image"/><Relationship Id="rId12" Target="../media/image34.svg" Type="http://schemas.openxmlformats.org/officeDocument/2006/relationships/image"/><Relationship Id="rId13" Target="../media/image35.png" Type="http://schemas.openxmlformats.org/officeDocument/2006/relationships/image"/><Relationship Id="rId14" Target="../media/image36.svg" Type="http://schemas.openxmlformats.org/officeDocument/2006/relationships/image"/><Relationship Id="rId15" Target="../media/image37.png" Type="http://schemas.openxmlformats.org/officeDocument/2006/relationships/image"/><Relationship Id="rId16" Target="../media/image38.svg" Type="http://schemas.openxmlformats.org/officeDocument/2006/relationships/image"/><Relationship Id="rId17" Target="../media/image39.png" Type="http://schemas.openxmlformats.org/officeDocument/2006/relationships/image"/><Relationship Id="rId18" Target="../media/image40.svg" Type="http://schemas.openxmlformats.org/officeDocument/2006/relationships/image"/><Relationship Id="rId19" Target="../media/image41.png" Type="http://schemas.openxmlformats.org/officeDocument/2006/relationships/image"/><Relationship Id="rId2" Target="../media/image10.png" Type="http://schemas.openxmlformats.org/officeDocument/2006/relationships/image"/><Relationship Id="rId20" Target="../media/image42.svg" Type="http://schemas.openxmlformats.org/officeDocument/2006/relationships/image"/><Relationship Id="rId21" Target="../media/image43.png" Type="http://schemas.openxmlformats.org/officeDocument/2006/relationships/image"/><Relationship Id="rId22" Target="../media/image44.sv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3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svg" Type="http://schemas.openxmlformats.org/officeDocument/2006/relationships/image"/><Relationship Id="rId11" Target="../media/image45.png" Type="http://schemas.openxmlformats.org/officeDocument/2006/relationships/image"/><Relationship Id="rId12" Target="../media/image46.svg" Type="http://schemas.openxmlformats.org/officeDocument/2006/relationships/image"/><Relationship Id="rId13" Target="../media/image47.png" Type="http://schemas.openxmlformats.org/officeDocument/2006/relationships/image"/><Relationship Id="rId14" Target="../media/image48.svg" Type="http://schemas.openxmlformats.org/officeDocument/2006/relationships/image"/><Relationship Id="rId15" Target="../media/image49.png" Type="http://schemas.openxmlformats.org/officeDocument/2006/relationships/image"/><Relationship Id="rId16" Target="../media/image50.svg" Type="http://schemas.openxmlformats.org/officeDocument/2006/relationships/image"/><Relationship Id="rId17" Target="../media/image51.png" Type="http://schemas.openxmlformats.org/officeDocument/2006/relationships/image"/><Relationship Id="rId18" Target="../media/image52.svg" Type="http://schemas.openxmlformats.org/officeDocument/2006/relationships/image"/><Relationship Id="rId19" Target="../media/image53.png" Type="http://schemas.openxmlformats.org/officeDocument/2006/relationships/image"/><Relationship Id="rId2" Target="../media/image10.png" Type="http://schemas.openxmlformats.org/officeDocument/2006/relationships/image"/><Relationship Id="rId20" Target="../media/image54.svg" Type="http://schemas.openxmlformats.org/officeDocument/2006/relationships/image"/><Relationship Id="rId21" Target="../media/image55.png" Type="http://schemas.openxmlformats.org/officeDocument/2006/relationships/image"/><Relationship Id="rId22" Target="../media/image56.sv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3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 Id="rId3" Target="../media/image59.png" Type="http://schemas.openxmlformats.org/officeDocument/2006/relationships/image"/><Relationship Id="rId4" Target="../media/image60.svg" Type="http://schemas.openxmlformats.org/officeDocument/2006/relationships/image"/><Relationship Id="rId5" Target="../media/image1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11" Target="../media/image70.svg" Type="http://schemas.openxmlformats.org/officeDocument/2006/relationships/image"/><Relationship Id="rId12" Target="../media/image4.png" Type="http://schemas.openxmlformats.org/officeDocument/2006/relationships/image"/><Relationship Id="rId2" Target="../media/image61.pn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67.png" Type="http://schemas.openxmlformats.org/officeDocument/2006/relationships/image"/><Relationship Id="rId9" Target="../media/image6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5.pn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433856" y="-940171"/>
            <a:ext cx="8746495" cy="12167343"/>
            <a:chOff x="0" y="0"/>
            <a:chExt cx="2303604" cy="3204568"/>
          </a:xfrm>
        </p:grpSpPr>
        <p:sp>
          <p:nvSpPr>
            <p:cNvPr name="Freeform 4" id="4"/>
            <p:cNvSpPr/>
            <p:nvPr/>
          </p:nvSpPr>
          <p:spPr>
            <a:xfrm flipH="false" flipV="false" rot="0">
              <a:off x="0" y="0"/>
              <a:ext cx="2303604" cy="3204568"/>
            </a:xfrm>
            <a:custGeom>
              <a:avLst/>
              <a:gdLst/>
              <a:ahLst/>
              <a:cxnLst/>
              <a:rect r="r" b="b" t="t" l="l"/>
              <a:pathLst>
                <a:path h="3204568" w="2303604">
                  <a:moveTo>
                    <a:pt x="0" y="0"/>
                  </a:moveTo>
                  <a:lnTo>
                    <a:pt x="2303604" y="0"/>
                  </a:lnTo>
                  <a:lnTo>
                    <a:pt x="2303604" y="3204568"/>
                  </a:lnTo>
                  <a:lnTo>
                    <a:pt x="0" y="3204568"/>
                  </a:lnTo>
                  <a:close/>
                </a:path>
              </a:pathLst>
            </a:custGeom>
            <a:solidFill>
              <a:srgbClr val="FFFFFF"/>
            </a:solidFill>
          </p:spPr>
        </p:sp>
        <p:sp>
          <p:nvSpPr>
            <p:cNvPr name="TextBox 5" id="5"/>
            <p:cNvSpPr txBox="true"/>
            <p:nvPr/>
          </p:nvSpPr>
          <p:spPr>
            <a:xfrm>
              <a:off x="0" y="-38100"/>
              <a:ext cx="2303604" cy="3242668"/>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4293567" y="3600450"/>
            <a:ext cx="10287000" cy="3086100"/>
          </a:xfrm>
          <a:custGeom>
            <a:avLst/>
            <a:gdLst/>
            <a:ahLst/>
            <a:cxnLst/>
            <a:rect r="r" b="b" t="t" l="l"/>
            <a:pathLst>
              <a:path h="3086100" w="10287000">
                <a:moveTo>
                  <a:pt x="0" y="0"/>
                </a:moveTo>
                <a:lnTo>
                  <a:pt x="10287000" y="0"/>
                </a:lnTo>
                <a:lnTo>
                  <a:pt x="10287000" y="3086100"/>
                </a:lnTo>
                <a:lnTo>
                  <a:pt x="0" y="30861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313794" y="663218"/>
            <a:ext cx="5999835" cy="2636532"/>
          </a:xfrm>
          <a:custGeom>
            <a:avLst/>
            <a:gdLst/>
            <a:ahLst/>
            <a:cxnLst/>
            <a:rect r="r" b="b" t="t" l="l"/>
            <a:pathLst>
              <a:path h="2636532" w="5999835">
                <a:moveTo>
                  <a:pt x="0" y="0"/>
                </a:moveTo>
                <a:lnTo>
                  <a:pt x="5999834" y="0"/>
                </a:lnTo>
                <a:lnTo>
                  <a:pt x="5999834" y="2636532"/>
                </a:lnTo>
                <a:lnTo>
                  <a:pt x="0" y="2636532"/>
                </a:lnTo>
                <a:lnTo>
                  <a:pt x="0" y="0"/>
                </a:lnTo>
                <a:close/>
              </a:path>
            </a:pathLst>
          </a:custGeom>
          <a:blipFill>
            <a:blip r:embed="rId5"/>
            <a:stretch>
              <a:fillRect l="0" t="-70836" r="0" b="-59222"/>
            </a:stretch>
          </a:blipFill>
        </p:spPr>
      </p:sp>
      <p:sp>
        <p:nvSpPr>
          <p:cNvPr name="TextBox 8" id="8"/>
          <p:cNvSpPr txBox="true"/>
          <p:nvPr/>
        </p:nvSpPr>
        <p:spPr>
          <a:xfrm rot="0">
            <a:off x="1313794" y="3299750"/>
            <a:ext cx="6580223" cy="1437278"/>
          </a:xfrm>
          <a:prstGeom prst="rect">
            <a:avLst/>
          </a:prstGeom>
        </p:spPr>
        <p:txBody>
          <a:bodyPr anchor="t" rtlCol="false" tIns="0" lIns="0" bIns="0" rIns="0">
            <a:spAutoFit/>
          </a:bodyPr>
          <a:lstStyle/>
          <a:p>
            <a:pPr algn="l">
              <a:lnSpc>
                <a:spcPts val="11384"/>
              </a:lnSpc>
            </a:pPr>
            <a:r>
              <a:rPr lang="en-US" sz="9487" spc="341" b="true">
                <a:solidFill>
                  <a:srgbClr val="006BB6"/>
                </a:solidFill>
                <a:latin typeface="Montserrat Classic Bold"/>
                <a:ea typeface="Montserrat Classic Bold"/>
                <a:cs typeface="Montserrat Classic Bold"/>
                <a:sym typeface="Montserrat Classic Bold"/>
              </a:rPr>
              <a:t>Company</a:t>
            </a:r>
          </a:p>
        </p:txBody>
      </p:sp>
      <p:sp>
        <p:nvSpPr>
          <p:cNvPr name="TextBox 9" id="9"/>
          <p:cNvSpPr txBox="true"/>
          <p:nvPr/>
        </p:nvSpPr>
        <p:spPr>
          <a:xfrm rot="0">
            <a:off x="1313794" y="4872410"/>
            <a:ext cx="7830206" cy="2119771"/>
          </a:xfrm>
          <a:prstGeom prst="rect">
            <a:avLst/>
          </a:prstGeom>
        </p:spPr>
        <p:txBody>
          <a:bodyPr anchor="t" rtlCol="false" tIns="0" lIns="0" bIns="0" rIns="0">
            <a:spAutoFit/>
          </a:bodyPr>
          <a:lstStyle/>
          <a:p>
            <a:pPr algn="l">
              <a:lnSpc>
                <a:spcPts val="16706"/>
              </a:lnSpc>
            </a:pPr>
            <a:r>
              <a:rPr lang="en-US" sz="13922" spc="97" b="true">
                <a:solidFill>
                  <a:srgbClr val="08377C"/>
                </a:solidFill>
                <a:latin typeface="Montserrat Classic Bold"/>
                <a:ea typeface="Montserrat Classic Bold"/>
                <a:cs typeface="Montserrat Classic Bold"/>
                <a:sym typeface="Montserrat Classic Bold"/>
              </a:rPr>
              <a:t>Profile</a:t>
            </a:r>
          </a:p>
        </p:txBody>
      </p:sp>
      <p:sp>
        <p:nvSpPr>
          <p:cNvPr name="TextBox 10" id="10"/>
          <p:cNvSpPr txBox="true"/>
          <p:nvPr/>
        </p:nvSpPr>
        <p:spPr>
          <a:xfrm rot="0">
            <a:off x="1313794" y="7778488"/>
            <a:ext cx="7119888" cy="598004"/>
          </a:xfrm>
          <a:prstGeom prst="rect">
            <a:avLst/>
          </a:prstGeom>
        </p:spPr>
        <p:txBody>
          <a:bodyPr anchor="t" rtlCol="false" tIns="0" lIns="0" bIns="0" rIns="0">
            <a:spAutoFit/>
          </a:bodyPr>
          <a:lstStyle/>
          <a:p>
            <a:pPr algn="l">
              <a:lnSpc>
                <a:spcPts val="4895"/>
              </a:lnSpc>
            </a:pPr>
            <a:r>
              <a:rPr lang="en-US" sz="3496" spc="157">
                <a:solidFill>
                  <a:srgbClr val="08377C"/>
                </a:solidFill>
                <a:latin typeface="Montserrat Classic"/>
                <a:ea typeface="Montserrat Classic"/>
                <a:cs typeface="Montserrat Classic"/>
                <a:sym typeface="Montserrat Classic"/>
              </a:rPr>
              <a:t>JOIN THE WINNERS CLUB</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87623" y="9258300"/>
            <a:ext cx="5765006" cy="1028700"/>
            <a:chOff x="0" y="0"/>
            <a:chExt cx="7686674" cy="1371600"/>
          </a:xfrm>
        </p:grpSpPr>
        <p:grpSp>
          <p:nvGrpSpPr>
            <p:cNvPr name="Group 3" id="3"/>
            <p:cNvGrpSpPr/>
            <p:nvPr/>
          </p:nvGrpSpPr>
          <p:grpSpPr>
            <a:xfrm rot="0">
              <a:off x="0" y="0"/>
              <a:ext cx="7686674" cy="1371600"/>
              <a:chOff x="0" y="0"/>
              <a:chExt cx="1049690" cy="187305"/>
            </a:xfrm>
          </p:grpSpPr>
          <p:sp>
            <p:nvSpPr>
              <p:cNvPr name="Freeform 4" id="4"/>
              <p:cNvSpPr/>
              <p:nvPr/>
            </p:nvSpPr>
            <p:spPr>
              <a:xfrm flipH="false" flipV="false" rot="0">
                <a:off x="0" y="0"/>
                <a:ext cx="1049690" cy="187305"/>
              </a:xfrm>
              <a:custGeom>
                <a:avLst/>
                <a:gdLst/>
                <a:ahLst/>
                <a:cxnLst/>
                <a:rect r="r" b="b" t="t" l="l"/>
                <a:pathLst>
                  <a:path h="187305" w="1049690">
                    <a:moveTo>
                      <a:pt x="203200" y="0"/>
                    </a:moveTo>
                    <a:lnTo>
                      <a:pt x="846490" y="0"/>
                    </a:lnTo>
                    <a:lnTo>
                      <a:pt x="1049690" y="187305"/>
                    </a:lnTo>
                    <a:lnTo>
                      <a:pt x="0" y="187305"/>
                    </a:lnTo>
                    <a:lnTo>
                      <a:pt x="203200" y="0"/>
                    </a:lnTo>
                    <a:close/>
                  </a:path>
                </a:pathLst>
              </a:custGeom>
              <a:solidFill>
                <a:srgbClr val="042D8A"/>
              </a:solidFill>
            </p:spPr>
          </p:sp>
          <p:sp>
            <p:nvSpPr>
              <p:cNvPr name="TextBox 5" id="5"/>
              <p:cNvSpPr txBox="true"/>
              <p:nvPr/>
            </p:nvSpPr>
            <p:spPr>
              <a:xfrm>
                <a:off x="127000" y="-38100"/>
                <a:ext cx="795690" cy="225405"/>
              </a:xfrm>
              <a:prstGeom prst="rect">
                <a:avLst/>
              </a:prstGeom>
            </p:spPr>
            <p:txBody>
              <a:bodyPr anchor="ctr" rtlCol="false" tIns="50800" lIns="50800" bIns="50800" rIns="50800"/>
              <a:lstStyle/>
              <a:p>
                <a:pPr algn="ctr">
                  <a:lnSpc>
                    <a:spcPts val="2100"/>
                  </a:lnSpc>
                </a:pPr>
              </a:p>
            </p:txBody>
          </p:sp>
        </p:grpSp>
        <p:sp>
          <p:nvSpPr>
            <p:cNvPr name="TextBox 6" id="6"/>
            <p:cNvSpPr txBox="true"/>
            <p:nvPr/>
          </p:nvSpPr>
          <p:spPr>
            <a:xfrm rot="0">
              <a:off x="3033168" y="475615"/>
              <a:ext cx="2698286" cy="391795"/>
            </a:xfrm>
            <a:prstGeom prst="rect">
              <a:avLst/>
            </a:prstGeom>
          </p:spPr>
          <p:txBody>
            <a:bodyPr anchor="t" rtlCol="false" tIns="0" lIns="0" bIns="0" rIns="0">
              <a:spAutoFit/>
            </a:bodyPr>
            <a:lstStyle/>
            <a:p>
              <a:pPr algn="l" marL="0" indent="0" lvl="0">
                <a:lnSpc>
                  <a:spcPts val="2340"/>
                </a:lnSpc>
                <a:spcBef>
                  <a:spcPct val="0"/>
                </a:spcBef>
              </a:pPr>
            </a:p>
          </p:txBody>
        </p:sp>
      </p:grpSp>
      <p:grpSp>
        <p:nvGrpSpPr>
          <p:cNvPr name="Group 7" id="7"/>
          <p:cNvGrpSpPr>
            <a:grpSpLocks noChangeAspect="true"/>
          </p:cNvGrpSpPr>
          <p:nvPr/>
        </p:nvGrpSpPr>
        <p:grpSpPr>
          <a:xfrm rot="0">
            <a:off x="10539587" y="15541"/>
            <a:ext cx="15080946" cy="10271459"/>
            <a:chOff x="0" y="0"/>
            <a:chExt cx="5475623" cy="3729384"/>
          </a:xfrm>
        </p:grpSpPr>
        <p:sp>
          <p:nvSpPr>
            <p:cNvPr name="Freeform 8" id="8"/>
            <p:cNvSpPr/>
            <p:nvPr/>
          </p:nvSpPr>
          <p:spPr>
            <a:xfrm flipH="false" flipV="false" rot="0">
              <a:off x="0" y="0"/>
              <a:ext cx="5475623" cy="3729384"/>
            </a:xfrm>
            <a:custGeom>
              <a:avLst/>
              <a:gdLst/>
              <a:ahLst/>
              <a:cxnLst/>
              <a:rect r="r" b="b" t="t" l="l"/>
              <a:pathLst>
                <a:path h="3729384" w="5475623">
                  <a:moveTo>
                    <a:pt x="3322462" y="3729384"/>
                  </a:moveTo>
                  <a:lnTo>
                    <a:pt x="0" y="3729384"/>
                  </a:lnTo>
                  <a:lnTo>
                    <a:pt x="2153161" y="0"/>
                  </a:lnTo>
                  <a:lnTo>
                    <a:pt x="5475623" y="0"/>
                  </a:lnTo>
                  <a:lnTo>
                    <a:pt x="3322462" y="3729384"/>
                  </a:lnTo>
                  <a:close/>
                </a:path>
              </a:pathLst>
            </a:custGeom>
            <a:solidFill>
              <a:srgbClr val="338FE0"/>
            </a:solidFill>
          </p:spPr>
        </p:sp>
        <p:sp>
          <p:nvSpPr>
            <p:cNvPr name="Freeform 9" id="9"/>
            <p:cNvSpPr/>
            <p:nvPr/>
          </p:nvSpPr>
          <p:spPr>
            <a:xfrm flipH="false" flipV="false" rot="0">
              <a:off x="0" y="0"/>
              <a:ext cx="5475623" cy="3729384"/>
            </a:xfrm>
            <a:custGeom>
              <a:avLst/>
              <a:gdLst/>
              <a:ahLst/>
              <a:cxnLst/>
              <a:rect r="r" b="b" t="t" l="l"/>
              <a:pathLst>
                <a:path h="3729384" w="5475623">
                  <a:moveTo>
                    <a:pt x="3322462" y="3729384"/>
                  </a:moveTo>
                  <a:lnTo>
                    <a:pt x="0" y="3729384"/>
                  </a:lnTo>
                  <a:lnTo>
                    <a:pt x="2153161" y="0"/>
                  </a:lnTo>
                  <a:lnTo>
                    <a:pt x="5475623" y="0"/>
                  </a:lnTo>
                  <a:lnTo>
                    <a:pt x="3322462" y="3729384"/>
                  </a:lnTo>
                  <a:close/>
                </a:path>
              </a:pathLst>
            </a:custGeom>
            <a:blipFill>
              <a:blip r:embed="rId2"/>
              <a:stretch>
                <a:fillRect l="0" t="-59980" r="0" b="-59980"/>
              </a:stretch>
            </a:blipFill>
          </p:spPr>
        </p:sp>
      </p:grpSp>
      <p:grpSp>
        <p:nvGrpSpPr>
          <p:cNvPr name="Group 10" id="10"/>
          <p:cNvGrpSpPr/>
          <p:nvPr/>
        </p:nvGrpSpPr>
        <p:grpSpPr>
          <a:xfrm rot="0">
            <a:off x="1028700" y="4306038"/>
            <a:ext cx="5770526" cy="1252968"/>
            <a:chOff x="0" y="0"/>
            <a:chExt cx="1519809" cy="330000"/>
          </a:xfrm>
        </p:grpSpPr>
        <p:sp>
          <p:nvSpPr>
            <p:cNvPr name="Freeform 11" id="11"/>
            <p:cNvSpPr/>
            <p:nvPr/>
          </p:nvSpPr>
          <p:spPr>
            <a:xfrm flipH="false" flipV="false" rot="0">
              <a:off x="0" y="0"/>
              <a:ext cx="1519809" cy="330000"/>
            </a:xfrm>
            <a:custGeom>
              <a:avLst/>
              <a:gdLst/>
              <a:ahLst/>
              <a:cxnLst/>
              <a:rect r="r" b="b" t="t" l="l"/>
              <a:pathLst>
                <a:path h="330000" w="1519809">
                  <a:moveTo>
                    <a:pt x="0" y="0"/>
                  </a:moveTo>
                  <a:lnTo>
                    <a:pt x="1519809" y="0"/>
                  </a:lnTo>
                  <a:lnTo>
                    <a:pt x="1519809" y="330000"/>
                  </a:lnTo>
                  <a:lnTo>
                    <a:pt x="0" y="330000"/>
                  </a:lnTo>
                  <a:close/>
                </a:path>
              </a:pathLst>
            </a:custGeom>
            <a:solidFill>
              <a:srgbClr val="E4E4E4"/>
            </a:solidFill>
            <a:ln w="9525" cap="sq">
              <a:solidFill>
                <a:srgbClr val="2A2E3A"/>
              </a:solidFill>
              <a:prstDash val="solid"/>
              <a:miter/>
            </a:ln>
          </p:spPr>
        </p:sp>
        <p:sp>
          <p:nvSpPr>
            <p:cNvPr name="TextBox 12" id="12"/>
            <p:cNvSpPr txBox="true"/>
            <p:nvPr/>
          </p:nvSpPr>
          <p:spPr>
            <a:xfrm>
              <a:off x="0" y="-66675"/>
              <a:ext cx="1519809" cy="396675"/>
            </a:xfrm>
            <a:prstGeom prst="rect">
              <a:avLst/>
            </a:prstGeom>
          </p:spPr>
          <p:txBody>
            <a:bodyPr anchor="ctr" rtlCol="false" tIns="50800" lIns="50800" bIns="50800" rIns="50800"/>
            <a:lstStyle/>
            <a:p>
              <a:pPr algn="ctr">
                <a:lnSpc>
                  <a:spcPts val="4199"/>
                </a:lnSpc>
              </a:pPr>
              <a:r>
                <a:rPr lang="en-US" b="true" sz="2999">
                  <a:solidFill>
                    <a:srgbClr val="08377C"/>
                  </a:solidFill>
                  <a:latin typeface="Helios Bold"/>
                  <a:ea typeface="Helios Bold"/>
                  <a:cs typeface="Helios Bold"/>
                  <a:sym typeface="Helios Bold"/>
                </a:rPr>
                <a:t>Exclusive market rates</a:t>
              </a:r>
            </a:p>
          </p:txBody>
        </p:sp>
      </p:grpSp>
      <p:grpSp>
        <p:nvGrpSpPr>
          <p:cNvPr name="Group 13" id="13"/>
          <p:cNvGrpSpPr/>
          <p:nvPr/>
        </p:nvGrpSpPr>
        <p:grpSpPr>
          <a:xfrm rot="0">
            <a:off x="7737909" y="4306038"/>
            <a:ext cx="5523303" cy="1252968"/>
            <a:chOff x="0" y="0"/>
            <a:chExt cx="1454697" cy="330000"/>
          </a:xfrm>
        </p:grpSpPr>
        <p:sp>
          <p:nvSpPr>
            <p:cNvPr name="Freeform 14" id="14"/>
            <p:cNvSpPr/>
            <p:nvPr/>
          </p:nvSpPr>
          <p:spPr>
            <a:xfrm flipH="false" flipV="false" rot="0">
              <a:off x="0" y="0"/>
              <a:ext cx="1454697" cy="330000"/>
            </a:xfrm>
            <a:custGeom>
              <a:avLst/>
              <a:gdLst/>
              <a:ahLst/>
              <a:cxnLst/>
              <a:rect r="r" b="b" t="t" l="l"/>
              <a:pathLst>
                <a:path h="330000" w="1454697">
                  <a:moveTo>
                    <a:pt x="0" y="0"/>
                  </a:moveTo>
                  <a:lnTo>
                    <a:pt x="1454697" y="0"/>
                  </a:lnTo>
                  <a:lnTo>
                    <a:pt x="1454697" y="330000"/>
                  </a:lnTo>
                  <a:lnTo>
                    <a:pt x="0" y="330000"/>
                  </a:lnTo>
                  <a:close/>
                </a:path>
              </a:pathLst>
            </a:custGeom>
            <a:solidFill>
              <a:srgbClr val="E4E4E4"/>
            </a:solidFill>
            <a:ln w="9525" cap="sq">
              <a:solidFill>
                <a:srgbClr val="2A2E3A"/>
              </a:solidFill>
              <a:prstDash val="solid"/>
              <a:miter/>
            </a:ln>
          </p:spPr>
        </p:sp>
        <p:sp>
          <p:nvSpPr>
            <p:cNvPr name="TextBox 15" id="15"/>
            <p:cNvSpPr txBox="true"/>
            <p:nvPr/>
          </p:nvSpPr>
          <p:spPr>
            <a:xfrm>
              <a:off x="0" y="-66675"/>
              <a:ext cx="1454697" cy="396675"/>
            </a:xfrm>
            <a:prstGeom prst="rect">
              <a:avLst/>
            </a:prstGeom>
          </p:spPr>
          <p:txBody>
            <a:bodyPr anchor="ctr" rtlCol="false" tIns="50800" lIns="50800" bIns="50800" rIns="50800"/>
            <a:lstStyle/>
            <a:p>
              <a:pPr algn="ctr">
                <a:lnSpc>
                  <a:spcPts val="4199"/>
                </a:lnSpc>
              </a:pPr>
              <a:r>
                <a:rPr lang="en-US" b="true" sz="2999">
                  <a:solidFill>
                    <a:srgbClr val="08377C"/>
                  </a:solidFill>
                  <a:latin typeface="Helios Bold"/>
                  <a:ea typeface="Helios Bold"/>
                  <a:cs typeface="Helios Bold"/>
                  <a:sym typeface="Helios Bold"/>
                </a:rPr>
                <a:t>Quick response and 24/7 customer support</a:t>
              </a:r>
            </a:p>
          </p:txBody>
        </p:sp>
      </p:grpSp>
      <p:sp>
        <p:nvSpPr>
          <p:cNvPr name="TextBox 16" id="16"/>
          <p:cNvSpPr txBox="true"/>
          <p:nvPr/>
        </p:nvSpPr>
        <p:spPr>
          <a:xfrm rot="0">
            <a:off x="1028700" y="1152273"/>
            <a:ext cx="12627597" cy="1285875"/>
          </a:xfrm>
          <a:prstGeom prst="rect">
            <a:avLst/>
          </a:prstGeom>
        </p:spPr>
        <p:txBody>
          <a:bodyPr anchor="t" rtlCol="false" tIns="0" lIns="0" bIns="0" rIns="0">
            <a:spAutoFit/>
          </a:bodyPr>
          <a:lstStyle/>
          <a:p>
            <a:pPr algn="l">
              <a:lnSpc>
                <a:spcPts val="10199"/>
              </a:lnSpc>
            </a:pPr>
            <a:r>
              <a:rPr lang="en-US" b="true" sz="8499">
                <a:solidFill>
                  <a:srgbClr val="0063A1"/>
                </a:solidFill>
                <a:latin typeface="TT Hoves Bold"/>
                <a:ea typeface="TT Hoves Bold"/>
                <a:cs typeface="TT Hoves Bold"/>
                <a:sym typeface="TT Hoves Bold"/>
              </a:rPr>
              <a:t>OUR CORE VALUES</a:t>
            </a:r>
          </a:p>
        </p:txBody>
      </p:sp>
      <p:sp>
        <p:nvSpPr>
          <p:cNvPr name="TextBox 17" id="17"/>
          <p:cNvSpPr txBox="true"/>
          <p:nvPr/>
        </p:nvSpPr>
        <p:spPr>
          <a:xfrm rot="0">
            <a:off x="1028700" y="2664136"/>
            <a:ext cx="13418417" cy="545220"/>
          </a:xfrm>
          <a:prstGeom prst="rect">
            <a:avLst/>
          </a:prstGeom>
        </p:spPr>
        <p:txBody>
          <a:bodyPr anchor="t" rtlCol="false" tIns="0" lIns="0" bIns="0" rIns="0">
            <a:spAutoFit/>
          </a:bodyPr>
          <a:lstStyle/>
          <a:p>
            <a:pPr algn="l">
              <a:lnSpc>
                <a:spcPts val="4434"/>
              </a:lnSpc>
            </a:pPr>
            <a:r>
              <a:rPr lang="en-US" sz="3167">
                <a:solidFill>
                  <a:srgbClr val="2A2E3A"/>
                </a:solidFill>
                <a:latin typeface="Helios"/>
                <a:ea typeface="Helios"/>
                <a:cs typeface="Helios"/>
                <a:sym typeface="Helios"/>
              </a:rPr>
              <a:t>At Finkey, we value excellence, transparency, and putting our clients first. </a:t>
            </a:r>
          </a:p>
        </p:txBody>
      </p:sp>
      <p:grpSp>
        <p:nvGrpSpPr>
          <p:cNvPr name="Group 18" id="18"/>
          <p:cNvGrpSpPr/>
          <p:nvPr/>
        </p:nvGrpSpPr>
        <p:grpSpPr>
          <a:xfrm rot="-10800000">
            <a:off x="14447117" y="-331087"/>
            <a:ext cx="7681766" cy="3540443"/>
            <a:chOff x="0" y="0"/>
            <a:chExt cx="406400" cy="187305"/>
          </a:xfrm>
        </p:grpSpPr>
        <p:sp>
          <p:nvSpPr>
            <p:cNvPr name="Freeform 19" id="19"/>
            <p:cNvSpPr/>
            <p:nvPr/>
          </p:nvSpPr>
          <p:spPr>
            <a:xfrm flipH="false" flipV="false" rot="0">
              <a:off x="0" y="0"/>
              <a:ext cx="406400" cy="187305"/>
            </a:xfrm>
            <a:custGeom>
              <a:avLst/>
              <a:gdLst/>
              <a:ahLst/>
              <a:cxnLst/>
              <a:rect r="r" b="b" t="t" l="l"/>
              <a:pathLst>
                <a:path h="187305" w="406400">
                  <a:moveTo>
                    <a:pt x="203200" y="0"/>
                  </a:moveTo>
                  <a:lnTo>
                    <a:pt x="203200" y="0"/>
                  </a:lnTo>
                  <a:lnTo>
                    <a:pt x="406400" y="187305"/>
                  </a:lnTo>
                  <a:lnTo>
                    <a:pt x="0" y="187305"/>
                  </a:lnTo>
                  <a:lnTo>
                    <a:pt x="203200" y="0"/>
                  </a:lnTo>
                  <a:close/>
                </a:path>
              </a:pathLst>
            </a:custGeom>
            <a:solidFill>
              <a:srgbClr val="338FE0">
                <a:alpha val="80000"/>
              </a:srgbClr>
            </a:solidFill>
          </p:spPr>
        </p:sp>
        <p:sp>
          <p:nvSpPr>
            <p:cNvPr name="TextBox 20" id="20"/>
            <p:cNvSpPr txBox="true"/>
            <p:nvPr/>
          </p:nvSpPr>
          <p:spPr>
            <a:xfrm>
              <a:off x="127000" y="-38100"/>
              <a:ext cx="152400" cy="225405"/>
            </a:xfrm>
            <a:prstGeom prst="rect">
              <a:avLst/>
            </a:prstGeom>
          </p:spPr>
          <p:txBody>
            <a:bodyPr anchor="ctr" rtlCol="false" tIns="50800" lIns="50800" bIns="50800" rIns="50800"/>
            <a:lstStyle/>
            <a:p>
              <a:pPr algn="ctr">
                <a:lnSpc>
                  <a:spcPts val="2100"/>
                </a:lnSpc>
              </a:pPr>
            </a:p>
          </p:txBody>
        </p:sp>
      </p:grpSp>
      <p:grpSp>
        <p:nvGrpSpPr>
          <p:cNvPr name="Group 21" id="21"/>
          <p:cNvGrpSpPr/>
          <p:nvPr/>
        </p:nvGrpSpPr>
        <p:grpSpPr>
          <a:xfrm rot="0">
            <a:off x="3913963" y="6328558"/>
            <a:ext cx="6226645" cy="1329845"/>
            <a:chOff x="0" y="0"/>
            <a:chExt cx="1639939" cy="350247"/>
          </a:xfrm>
        </p:grpSpPr>
        <p:sp>
          <p:nvSpPr>
            <p:cNvPr name="Freeform 22" id="22"/>
            <p:cNvSpPr/>
            <p:nvPr/>
          </p:nvSpPr>
          <p:spPr>
            <a:xfrm flipH="false" flipV="false" rot="0">
              <a:off x="0" y="0"/>
              <a:ext cx="1639939" cy="350247"/>
            </a:xfrm>
            <a:custGeom>
              <a:avLst/>
              <a:gdLst/>
              <a:ahLst/>
              <a:cxnLst/>
              <a:rect r="r" b="b" t="t" l="l"/>
              <a:pathLst>
                <a:path h="350247" w="1639939">
                  <a:moveTo>
                    <a:pt x="0" y="0"/>
                  </a:moveTo>
                  <a:lnTo>
                    <a:pt x="1639939" y="0"/>
                  </a:lnTo>
                  <a:lnTo>
                    <a:pt x="1639939" y="350247"/>
                  </a:lnTo>
                  <a:lnTo>
                    <a:pt x="0" y="350247"/>
                  </a:lnTo>
                  <a:close/>
                </a:path>
              </a:pathLst>
            </a:custGeom>
            <a:solidFill>
              <a:srgbClr val="E4E4E4"/>
            </a:solidFill>
            <a:ln w="9525" cap="sq">
              <a:solidFill>
                <a:srgbClr val="2A2E3A"/>
              </a:solidFill>
              <a:prstDash val="solid"/>
              <a:miter/>
            </a:ln>
          </p:spPr>
        </p:sp>
        <p:sp>
          <p:nvSpPr>
            <p:cNvPr name="TextBox 23" id="23"/>
            <p:cNvSpPr txBox="true"/>
            <p:nvPr/>
          </p:nvSpPr>
          <p:spPr>
            <a:xfrm>
              <a:off x="0" y="-66675"/>
              <a:ext cx="1639939" cy="416922"/>
            </a:xfrm>
            <a:prstGeom prst="rect">
              <a:avLst/>
            </a:prstGeom>
          </p:spPr>
          <p:txBody>
            <a:bodyPr anchor="ctr" rtlCol="false" tIns="50800" lIns="50800" bIns="50800" rIns="50800"/>
            <a:lstStyle/>
            <a:p>
              <a:pPr algn="ctr">
                <a:lnSpc>
                  <a:spcPts val="4199"/>
                </a:lnSpc>
              </a:pPr>
              <a:r>
                <a:rPr lang="en-US" b="true" sz="2999">
                  <a:solidFill>
                    <a:srgbClr val="08377C"/>
                  </a:solidFill>
                  <a:latin typeface="Helios Bold"/>
                  <a:ea typeface="Helios Bold"/>
                  <a:cs typeface="Helios Bold"/>
                  <a:sym typeface="Helios Bold"/>
                </a:rPr>
                <a:t>Best prices in the market</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01494" y="8323039"/>
            <a:ext cx="4723978" cy="472397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549293" y="1076697"/>
            <a:ext cx="628242" cy="620246"/>
          </a:xfrm>
          <a:custGeom>
            <a:avLst/>
            <a:gdLst/>
            <a:ahLst/>
            <a:cxnLst/>
            <a:rect r="r" b="b" t="t" l="l"/>
            <a:pathLst>
              <a:path h="620246" w="628242">
                <a:moveTo>
                  <a:pt x="0" y="0"/>
                </a:moveTo>
                <a:lnTo>
                  <a:pt x="628242" y="0"/>
                </a:lnTo>
                <a:lnTo>
                  <a:pt x="628242" y="620246"/>
                </a:lnTo>
                <a:lnTo>
                  <a:pt x="0" y="6202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4287926" y="1038225"/>
            <a:ext cx="1714156" cy="658718"/>
          </a:xfrm>
          <a:prstGeom prst="rect">
            <a:avLst/>
          </a:prstGeom>
        </p:spPr>
        <p:txBody>
          <a:bodyPr anchor="t" rtlCol="false" tIns="0" lIns="0" bIns="0" rIns="0">
            <a:spAutoFit/>
          </a:bodyPr>
          <a:lstStyle/>
          <a:p>
            <a:pPr algn="l">
              <a:lnSpc>
                <a:spcPts val="2591"/>
              </a:lnSpc>
            </a:pPr>
            <a:r>
              <a:rPr lang="en-US" sz="2234" spc="87">
                <a:solidFill>
                  <a:srgbClr val="2A2E3A"/>
                </a:solidFill>
                <a:latin typeface="Montserrat Classic"/>
                <a:ea typeface="Montserrat Classic"/>
                <a:cs typeface="Montserrat Classic"/>
                <a:sym typeface="Montserrat Classic"/>
              </a:rPr>
              <a:t>Borcelle Company</a:t>
            </a:r>
          </a:p>
        </p:txBody>
      </p:sp>
      <p:grpSp>
        <p:nvGrpSpPr>
          <p:cNvPr name="Group 7" id="7"/>
          <p:cNvGrpSpPr/>
          <p:nvPr/>
        </p:nvGrpSpPr>
        <p:grpSpPr>
          <a:xfrm rot="0">
            <a:off x="12524295" y="-5730012"/>
            <a:ext cx="11212168" cy="11212123"/>
            <a:chOff x="0" y="0"/>
            <a:chExt cx="6350000" cy="6349975"/>
          </a:xfrm>
        </p:grpSpPr>
        <p:sp>
          <p:nvSpPr>
            <p:cNvPr name="Freeform 8" id="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08377C"/>
            </a:solidFill>
            <a:ln w="12700">
              <a:solidFill>
                <a:srgbClr val="000000"/>
              </a:solidFill>
            </a:ln>
          </p:spPr>
        </p:sp>
      </p:grpSp>
      <p:grpSp>
        <p:nvGrpSpPr>
          <p:cNvPr name="Group 9" id="9"/>
          <p:cNvGrpSpPr/>
          <p:nvPr/>
        </p:nvGrpSpPr>
        <p:grpSpPr>
          <a:xfrm rot="0">
            <a:off x="12813300" y="-5982162"/>
            <a:ext cx="11212168" cy="11212123"/>
            <a:chOff x="0" y="0"/>
            <a:chExt cx="6350000" cy="6349975"/>
          </a:xfrm>
        </p:grpSpPr>
        <p:sp>
          <p:nvSpPr>
            <p:cNvPr name="Freeform 10" id="1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alphaModFix amt="49000"/>
              </a:blip>
              <a:stretch>
                <a:fillRect l="-25046" t="0" r="-25046" b="0"/>
              </a:stretch>
            </a:blipFill>
          </p:spPr>
        </p:sp>
      </p:grpSp>
      <p:grpSp>
        <p:nvGrpSpPr>
          <p:cNvPr name="Group 11" id="11"/>
          <p:cNvGrpSpPr/>
          <p:nvPr/>
        </p:nvGrpSpPr>
        <p:grpSpPr>
          <a:xfrm rot="0">
            <a:off x="16000797" y="-2253534"/>
            <a:ext cx="4837174" cy="483717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559418" y="-811125"/>
            <a:ext cx="1839825" cy="183982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TextBox 17" id="17"/>
          <p:cNvSpPr txBox="true"/>
          <p:nvPr/>
        </p:nvSpPr>
        <p:spPr>
          <a:xfrm rot="0">
            <a:off x="10992930" y="7811181"/>
            <a:ext cx="3426390" cy="731443"/>
          </a:xfrm>
          <a:prstGeom prst="rect">
            <a:avLst/>
          </a:prstGeom>
        </p:spPr>
        <p:txBody>
          <a:bodyPr anchor="t" rtlCol="false" tIns="0" lIns="0" bIns="0" rIns="0">
            <a:spAutoFit/>
          </a:bodyPr>
          <a:lstStyle/>
          <a:p>
            <a:pPr algn="l">
              <a:lnSpc>
                <a:spcPts val="2858"/>
              </a:lnSpc>
            </a:pPr>
            <a:r>
              <a:rPr lang="en-US" b="true" sz="2382">
                <a:solidFill>
                  <a:srgbClr val="434343"/>
                </a:solidFill>
                <a:latin typeface="Montserrat Classic Bold"/>
                <a:ea typeface="Montserrat Classic Bold"/>
                <a:cs typeface="Montserrat Classic Bold"/>
                <a:sym typeface="Montserrat Classic Bold"/>
              </a:rPr>
              <a:t>PRE-APPROVAL LETTER</a:t>
            </a:r>
          </a:p>
        </p:txBody>
      </p:sp>
      <p:sp>
        <p:nvSpPr>
          <p:cNvPr name="TextBox 18" id="18"/>
          <p:cNvSpPr txBox="true"/>
          <p:nvPr/>
        </p:nvSpPr>
        <p:spPr>
          <a:xfrm rot="0">
            <a:off x="1472051" y="6274981"/>
            <a:ext cx="2722175" cy="731443"/>
          </a:xfrm>
          <a:prstGeom prst="rect">
            <a:avLst/>
          </a:prstGeom>
        </p:spPr>
        <p:txBody>
          <a:bodyPr anchor="t" rtlCol="false" tIns="0" lIns="0" bIns="0" rIns="0">
            <a:spAutoFit/>
          </a:bodyPr>
          <a:lstStyle/>
          <a:p>
            <a:pPr algn="r">
              <a:lnSpc>
                <a:spcPts val="2858"/>
              </a:lnSpc>
            </a:pPr>
            <a:r>
              <a:rPr lang="en-US" b="true" sz="2382">
                <a:solidFill>
                  <a:srgbClr val="434343"/>
                </a:solidFill>
                <a:latin typeface="Montserrat Classic Bold"/>
                <a:ea typeface="Montserrat Classic Bold"/>
                <a:cs typeface="Montserrat Classic Bold"/>
                <a:sym typeface="Montserrat Classic Bold"/>
              </a:rPr>
              <a:t>BANK SUBMISSION</a:t>
            </a:r>
          </a:p>
        </p:txBody>
      </p:sp>
      <p:sp>
        <p:nvSpPr>
          <p:cNvPr name="TextBox 19" id="19"/>
          <p:cNvSpPr txBox="true"/>
          <p:nvPr/>
        </p:nvSpPr>
        <p:spPr>
          <a:xfrm rot="0">
            <a:off x="10992930" y="5034969"/>
            <a:ext cx="3594648" cy="733425"/>
          </a:xfrm>
          <a:prstGeom prst="rect">
            <a:avLst/>
          </a:prstGeom>
        </p:spPr>
        <p:txBody>
          <a:bodyPr anchor="t" rtlCol="false" tIns="0" lIns="0" bIns="0" rIns="0">
            <a:spAutoFit/>
          </a:bodyPr>
          <a:lstStyle/>
          <a:p>
            <a:pPr algn="l">
              <a:lnSpc>
                <a:spcPts val="2858"/>
              </a:lnSpc>
            </a:pPr>
            <a:r>
              <a:rPr lang="en-US" b="true" sz="2382">
                <a:solidFill>
                  <a:srgbClr val="434343"/>
                </a:solidFill>
                <a:latin typeface="Montserrat Classic Bold"/>
                <a:ea typeface="Montserrat Classic Bold"/>
                <a:cs typeface="Montserrat Classic Bold"/>
                <a:sym typeface="Montserrat Classic Bold"/>
              </a:rPr>
              <a:t>DOCUMENT COLLECTION</a:t>
            </a:r>
          </a:p>
        </p:txBody>
      </p:sp>
      <p:sp>
        <p:nvSpPr>
          <p:cNvPr name="TextBox 20" id="20"/>
          <p:cNvSpPr txBox="true"/>
          <p:nvPr/>
        </p:nvSpPr>
        <p:spPr>
          <a:xfrm rot="0">
            <a:off x="2284230" y="8669482"/>
            <a:ext cx="3262680" cy="370484"/>
          </a:xfrm>
          <a:prstGeom prst="rect">
            <a:avLst/>
          </a:prstGeom>
        </p:spPr>
        <p:txBody>
          <a:bodyPr anchor="t" rtlCol="false" tIns="0" lIns="0" bIns="0" rIns="0">
            <a:spAutoFit/>
          </a:bodyPr>
          <a:lstStyle/>
          <a:p>
            <a:pPr algn="r">
              <a:lnSpc>
                <a:spcPts val="2858"/>
              </a:lnSpc>
            </a:pPr>
            <a:r>
              <a:rPr lang="en-US" b="true" sz="2382">
                <a:solidFill>
                  <a:srgbClr val="434343"/>
                </a:solidFill>
                <a:latin typeface="Montserrat Classic Bold"/>
                <a:ea typeface="Montserrat Classic Bold"/>
                <a:cs typeface="Montserrat Classic Bold"/>
                <a:sym typeface="Montserrat Classic Bold"/>
              </a:rPr>
              <a:t>MOU SIGNING</a:t>
            </a:r>
          </a:p>
        </p:txBody>
      </p:sp>
      <p:sp>
        <p:nvSpPr>
          <p:cNvPr name="TextBox 21" id="21"/>
          <p:cNvSpPr txBox="true"/>
          <p:nvPr/>
        </p:nvSpPr>
        <p:spPr>
          <a:xfrm rot="0">
            <a:off x="3390459" y="3215857"/>
            <a:ext cx="2722175" cy="731443"/>
          </a:xfrm>
          <a:prstGeom prst="rect">
            <a:avLst/>
          </a:prstGeom>
        </p:spPr>
        <p:txBody>
          <a:bodyPr anchor="t" rtlCol="false" tIns="0" lIns="0" bIns="0" rIns="0">
            <a:spAutoFit/>
          </a:bodyPr>
          <a:lstStyle/>
          <a:p>
            <a:pPr algn="r">
              <a:lnSpc>
                <a:spcPts val="2858"/>
              </a:lnSpc>
            </a:pPr>
            <a:r>
              <a:rPr lang="en-US" b="true" sz="2382">
                <a:solidFill>
                  <a:srgbClr val="434343"/>
                </a:solidFill>
                <a:latin typeface="Montserrat Classic Bold"/>
                <a:ea typeface="Montserrat Classic Bold"/>
                <a:cs typeface="Montserrat Classic Bold"/>
                <a:sym typeface="Montserrat Classic Bold"/>
              </a:rPr>
              <a:t>LEAD QUALIFICATION</a:t>
            </a:r>
          </a:p>
        </p:txBody>
      </p:sp>
      <p:sp>
        <p:nvSpPr>
          <p:cNvPr name="TextBox 22" id="22"/>
          <p:cNvSpPr txBox="true"/>
          <p:nvPr/>
        </p:nvSpPr>
        <p:spPr>
          <a:xfrm rot="0">
            <a:off x="10992930" y="7205473"/>
            <a:ext cx="3262680" cy="391898"/>
          </a:xfrm>
          <a:prstGeom prst="rect">
            <a:avLst/>
          </a:prstGeom>
        </p:spPr>
        <p:txBody>
          <a:bodyPr anchor="t" rtlCol="false" tIns="0" lIns="0" bIns="0" rIns="0">
            <a:spAutoFit/>
          </a:bodyPr>
          <a:lstStyle/>
          <a:p>
            <a:pPr algn="l">
              <a:lnSpc>
                <a:spcPts val="3118"/>
              </a:lnSpc>
            </a:pPr>
            <a:r>
              <a:rPr lang="en-US" sz="2598">
                <a:solidFill>
                  <a:srgbClr val="434343"/>
                </a:solidFill>
                <a:latin typeface="Montserrat Classic"/>
                <a:ea typeface="Montserrat Classic"/>
                <a:cs typeface="Montserrat Classic"/>
                <a:sym typeface="Montserrat Classic"/>
              </a:rPr>
              <a:t>STEP 4</a:t>
            </a:r>
          </a:p>
        </p:txBody>
      </p:sp>
      <p:sp>
        <p:nvSpPr>
          <p:cNvPr name="TextBox 23" id="23"/>
          <p:cNvSpPr txBox="true"/>
          <p:nvPr/>
        </p:nvSpPr>
        <p:spPr>
          <a:xfrm rot="0">
            <a:off x="360495" y="5768394"/>
            <a:ext cx="3833718" cy="391898"/>
          </a:xfrm>
          <a:prstGeom prst="rect">
            <a:avLst/>
          </a:prstGeom>
        </p:spPr>
        <p:txBody>
          <a:bodyPr anchor="t" rtlCol="false" tIns="0" lIns="0" bIns="0" rIns="0">
            <a:spAutoFit/>
          </a:bodyPr>
          <a:lstStyle/>
          <a:p>
            <a:pPr algn="r">
              <a:lnSpc>
                <a:spcPts val="3118"/>
              </a:lnSpc>
            </a:pPr>
            <a:r>
              <a:rPr lang="en-US" sz="2598">
                <a:solidFill>
                  <a:srgbClr val="434343"/>
                </a:solidFill>
                <a:latin typeface="Montserrat Classic"/>
                <a:ea typeface="Montserrat Classic"/>
                <a:cs typeface="Montserrat Classic"/>
                <a:sym typeface="Montserrat Classic"/>
              </a:rPr>
              <a:t>STEP 3</a:t>
            </a:r>
          </a:p>
        </p:txBody>
      </p:sp>
      <p:sp>
        <p:nvSpPr>
          <p:cNvPr name="TextBox 24" id="24"/>
          <p:cNvSpPr txBox="true"/>
          <p:nvPr/>
        </p:nvSpPr>
        <p:spPr>
          <a:xfrm rot="0">
            <a:off x="10992930" y="4459370"/>
            <a:ext cx="3426390" cy="391898"/>
          </a:xfrm>
          <a:prstGeom prst="rect">
            <a:avLst/>
          </a:prstGeom>
        </p:spPr>
        <p:txBody>
          <a:bodyPr anchor="t" rtlCol="false" tIns="0" lIns="0" bIns="0" rIns="0">
            <a:spAutoFit/>
          </a:bodyPr>
          <a:lstStyle/>
          <a:p>
            <a:pPr algn="l">
              <a:lnSpc>
                <a:spcPts val="3118"/>
              </a:lnSpc>
            </a:pPr>
            <a:r>
              <a:rPr lang="en-US" sz="2598">
                <a:solidFill>
                  <a:srgbClr val="434343"/>
                </a:solidFill>
                <a:latin typeface="Montserrat Classic"/>
                <a:ea typeface="Montserrat Classic"/>
                <a:cs typeface="Montserrat Classic"/>
                <a:sym typeface="Montserrat Classic"/>
              </a:rPr>
              <a:t>STEP 2</a:t>
            </a:r>
          </a:p>
        </p:txBody>
      </p:sp>
      <p:sp>
        <p:nvSpPr>
          <p:cNvPr name="TextBox 25" id="25"/>
          <p:cNvSpPr txBox="true"/>
          <p:nvPr/>
        </p:nvSpPr>
        <p:spPr>
          <a:xfrm rot="0">
            <a:off x="2618798" y="8250129"/>
            <a:ext cx="2928113" cy="390525"/>
          </a:xfrm>
          <a:prstGeom prst="rect">
            <a:avLst/>
          </a:prstGeom>
        </p:spPr>
        <p:txBody>
          <a:bodyPr anchor="t" rtlCol="false" tIns="0" lIns="0" bIns="0" rIns="0">
            <a:spAutoFit/>
          </a:bodyPr>
          <a:lstStyle/>
          <a:p>
            <a:pPr algn="r">
              <a:lnSpc>
                <a:spcPts val="3118"/>
              </a:lnSpc>
            </a:pPr>
            <a:r>
              <a:rPr lang="en-US" sz="2598">
                <a:solidFill>
                  <a:srgbClr val="434343"/>
                </a:solidFill>
                <a:latin typeface="Montserrat Classic"/>
                <a:ea typeface="Montserrat Classic"/>
                <a:cs typeface="Montserrat Classic"/>
                <a:sym typeface="Montserrat Classic"/>
              </a:rPr>
              <a:t>STEP 5</a:t>
            </a:r>
          </a:p>
        </p:txBody>
      </p:sp>
      <p:sp>
        <p:nvSpPr>
          <p:cNvPr name="TextBox 26" id="26"/>
          <p:cNvSpPr txBox="true"/>
          <p:nvPr/>
        </p:nvSpPr>
        <p:spPr>
          <a:xfrm rot="0">
            <a:off x="2315946" y="2795383"/>
            <a:ext cx="3796688" cy="391898"/>
          </a:xfrm>
          <a:prstGeom prst="rect">
            <a:avLst/>
          </a:prstGeom>
        </p:spPr>
        <p:txBody>
          <a:bodyPr anchor="t" rtlCol="false" tIns="0" lIns="0" bIns="0" rIns="0">
            <a:spAutoFit/>
          </a:bodyPr>
          <a:lstStyle/>
          <a:p>
            <a:pPr algn="r">
              <a:lnSpc>
                <a:spcPts val="3118"/>
              </a:lnSpc>
            </a:pPr>
            <a:r>
              <a:rPr lang="en-US" sz="2598">
                <a:solidFill>
                  <a:srgbClr val="434343"/>
                </a:solidFill>
                <a:latin typeface="Montserrat Classic"/>
                <a:ea typeface="Montserrat Classic"/>
                <a:cs typeface="Montserrat Classic"/>
                <a:sym typeface="Montserrat Classic"/>
              </a:rPr>
              <a:t>STEP 1</a:t>
            </a:r>
          </a:p>
        </p:txBody>
      </p:sp>
      <p:sp>
        <p:nvSpPr>
          <p:cNvPr name="Freeform 27" id="27"/>
          <p:cNvSpPr/>
          <p:nvPr/>
        </p:nvSpPr>
        <p:spPr>
          <a:xfrm flipH="false" flipV="false" rot="0">
            <a:off x="5134198" y="3027982"/>
            <a:ext cx="4814294" cy="6209981"/>
          </a:xfrm>
          <a:custGeom>
            <a:avLst/>
            <a:gdLst/>
            <a:ahLst/>
            <a:cxnLst/>
            <a:rect r="r" b="b" t="t" l="l"/>
            <a:pathLst>
              <a:path h="6209981" w="4814294">
                <a:moveTo>
                  <a:pt x="0" y="0"/>
                </a:moveTo>
                <a:lnTo>
                  <a:pt x="4814294" y="0"/>
                </a:lnTo>
                <a:lnTo>
                  <a:pt x="4814294" y="6209980"/>
                </a:lnTo>
                <a:lnTo>
                  <a:pt x="0" y="62099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8" id="28"/>
          <p:cNvGrpSpPr/>
          <p:nvPr/>
        </p:nvGrpSpPr>
        <p:grpSpPr>
          <a:xfrm rot="0">
            <a:off x="7403562" y="8122541"/>
            <a:ext cx="2544930" cy="1115423"/>
            <a:chOff x="0" y="0"/>
            <a:chExt cx="3133933" cy="1373579"/>
          </a:xfrm>
        </p:grpSpPr>
        <p:sp>
          <p:nvSpPr>
            <p:cNvPr name="Freeform 29" id="29"/>
            <p:cNvSpPr/>
            <p:nvPr/>
          </p:nvSpPr>
          <p:spPr>
            <a:xfrm flipH="false" flipV="false" rot="0">
              <a:off x="0" y="0"/>
              <a:ext cx="3133852" cy="1373632"/>
            </a:xfrm>
            <a:custGeom>
              <a:avLst/>
              <a:gdLst/>
              <a:ahLst/>
              <a:cxnLst/>
              <a:rect r="r" b="b" t="t" l="l"/>
              <a:pathLst>
                <a:path h="1373632" w="3133852">
                  <a:moveTo>
                    <a:pt x="2317623" y="0"/>
                  </a:moveTo>
                  <a:cubicBezTo>
                    <a:pt x="2318131" y="10160"/>
                    <a:pt x="2318512" y="20320"/>
                    <a:pt x="2318512" y="30607"/>
                  </a:cubicBezTo>
                  <a:cubicBezTo>
                    <a:pt x="2318512" y="321437"/>
                    <a:pt x="2081911" y="558165"/>
                    <a:pt x="1791081" y="558165"/>
                  </a:cubicBezTo>
                  <a:lnTo>
                    <a:pt x="0" y="558165"/>
                  </a:lnTo>
                  <a:lnTo>
                    <a:pt x="0" y="1373632"/>
                  </a:lnTo>
                  <a:lnTo>
                    <a:pt x="1791081" y="1373632"/>
                  </a:lnTo>
                  <a:cubicBezTo>
                    <a:pt x="2531618" y="1373632"/>
                    <a:pt x="3133852" y="771144"/>
                    <a:pt x="3133852" y="30734"/>
                  </a:cubicBezTo>
                  <a:cubicBezTo>
                    <a:pt x="3133852" y="20447"/>
                    <a:pt x="3133344" y="10414"/>
                    <a:pt x="3133090" y="127"/>
                  </a:cubicBezTo>
                  <a:close/>
                </a:path>
              </a:pathLst>
            </a:custGeom>
            <a:solidFill>
              <a:srgbClr val="338FE0"/>
            </a:solidFill>
          </p:spPr>
        </p:sp>
      </p:grpSp>
      <p:grpSp>
        <p:nvGrpSpPr>
          <p:cNvPr name="Group 30" id="30"/>
          <p:cNvGrpSpPr/>
          <p:nvPr/>
        </p:nvGrpSpPr>
        <p:grpSpPr>
          <a:xfrm rot="0">
            <a:off x="5134129" y="6540322"/>
            <a:ext cx="4813738" cy="1582254"/>
            <a:chOff x="0" y="0"/>
            <a:chExt cx="5927837" cy="1948453"/>
          </a:xfrm>
        </p:grpSpPr>
        <p:sp>
          <p:nvSpPr>
            <p:cNvPr name="Freeform 31" id="31"/>
            <p:cNvSpPr/>
            <p:nvPr/>
          </p:nvSpPr>
          <p:spPr>
            <a:xfrm flipH="false" flipV="false" rot="0">
              <a:off x="0" y="0"/>
              <a:ext cx="5927852" cy="1948434"/>
            </a:xfrm>
            <a:custGeom>
              <a:avLst/>
              <a:gdLst/>
              <a:ahLst/>
              <a:cxnLst/>
              <a:rect r="r" b="b" t="t" l="l"/>
              <a:pathLst>
                <a:path h="1948434" w="5927852">
                  <a:moveTo>
                    <a:pt x="1397" y="0"/>
                  </a:moveTo>
                  <a:cubicBezTo>
                    <a:pt x="762" y="17526"/>
                    <a:pt x="0" y="35179"/>
                    <a:pt x="0" y="52832"/>
                  </a:cubicBezTo>
                  <a:cubicBezTo>
                    <a:pt x="0" y="824103"/>
                    <a:pt x="627634" y="1451610"/>
                    <a:pt x="1398778" y="1451610"/>
                  </a:cubicBezTo>
                  <a:lnTo>
                    <a:pt x="4585716" y="1451610"/>
                  </a:lnTo>
                  <a:cubicBezTo>
                    <a:pt x="4866259" y="1451610"/>
                    <a:pt x="5096383" y="1671828"/>
                    <a:pt x="5112258" y="1948434"/>
                  </a:cubicBezTo>
                  <a:lnTo>
                    <a:pt x="5927852" y="1948434"/>
                  </a:lnTo>
                  <a:cubicBezTo>
                    <a:pt x="5911342" y="1222121"/>
                    <a:pt x="5315839" y="636270"/>
                    <a:pt x="4585716" y="636270"/>
                  </a:cubicBezTo>
                  <a:lnTo>
                    <a:pt x="1398905" y="636270"/>
                  </a:lnTo>
                  <a:cubicBezTo>
                    <a:pt x="1077214" y="636270"/>
                    <a:pt x="815467" y="374650"/>
                    <a:pt x="815467" y="52832"/>
                  </a:cubicBezTo>
                  <a:cubicBezTo>
                    <a:pt x="815467" y="35052"/>
                    <a:pt x="816483" y="17399"/>
                    <a:pt x="818007" y="0"/>
                  </a:cubicBezTo>
                  <a:close/>
                </a:path>
              </a:pathLst>
            </a:custGeom>
            <a:solidFill>
              <a:srgbClr val="338FE0"/>
            </a:solidFill>
          </p:spPr>
        </p:sp>
      </p:grpSp>
      <p:grpSp>
        <p:nvGrpSpPr>
          <p:cNvPr name="Group 32" id="32"/>
          <p:cNvGrpSpPr/>
          <p:nvPr/>
        </p:nvGrpSpPr>
        <p:grpSpPr>
          <a:xfrm rot="0">
            <a:off x="5135277" y="5447377"/>
            <a:ext cx="3117813" cy="1092980"/>
            <a:chOff x="0" y="0"/>
            <a:chExt cx="3839405" cy="1345941"/>
          </a:xfrm>
        </p:grpSpPr>
        <p:sp>
          <p:nvSpPr>
            <p:cNvPr name="Freeform 33" id="33"/>
            <p:cNvSpPr/>
            <p:nvPr/>
          </p:nvSpPr>
          <p:spPr>
            <a:xfrm flipH="false" flipV="false" rot="0">
              <a:off x="0" y="0"/>
              <a:ext cx="3839337" cy="1345946"/>
            </a:xfrm>
            <a:custGeom>
              <a:avLst/>
              <a:gdLst/>
              <a:ahLst/>
              <a:cxnLst/>
              <a:rect r="r" b="b" t="t" l="l"/>
              <a:pathLst>
                <a:path h="1345946" w="3839337">
                  <a:moveTo>
                    <a:pt x="1397508" y="0"/>
                  </a:moveTo>
                  <a:cubicBezTo>
                    <a:pt x="643890" y="0"/>
                    <a:pt x="28067" y="599059"/>
                    <a:pt x="0" y="1345819"/>
                  </a:cubicBezTo>
                  <a:lnTo>
                    <a:pt x="816483" y="1345946"/>
                  </a:lnTo>
                  <a:cubicBezTo>
                    <a:pt x="843407" y="1048893"/>
                    <a:pt x="1093597" y="815467"/>
                    <a:pt x="1397381" y="815467"/>
                  </a:cubicBezTo>
                  <a:lnTo>
                    <a:pt x="3839337" y="815467"/>
                  </a:lnTo>
                  <a:lnTo>
                    <a:pt x="3839337" y="0"/>
                  </a:lnTo>
                  <a:close/>
                </a:path>
              </a:pathLst>
            </a:custGeom>
            <a:solidFill>
              <a:srgbClr val="338FE0"/>
            </a:solidFill>
          </p:spPr>
        </p:sp>
      </p:grpSp>
      <p:sp>
        <p:nvSpPr>
          <p:cNvPr name="Freeform 34" id="34"/>
          <p:cNvSpPr/>
          <p:nvPr/>
        </p:nvSpPr>
        <p:spPr>
          <a:xfrm flipH="false" flipV="false" rot="0">
            <a:off x="7397542" y="3592896"/>
            <a:ext cx="2513895" cy="2516746"/>
          </a:xfrm>
          <a:custGeom>
            <a:avLst/>
            <a:gdLst/>
            <a:ahLst/>
            <a:cxnLst/>
            <a:rect r="r" b="b" t="t" l="l"/>
            <a:pathLst>
              <a:path h="2516746" w="2513895">
                <a:moveTo>
                  <a:pt x="0" y="0"/>
                </a:moveTo>
                <a:lnTo>
                  <a:pt x="2513894" y="0"/>
                </a:lnTo>
                <a:lnTo>
                  <a:pt x="2513894" y="2516746"/>
                </a:lnTo>
                <a:lnTo>
                  <a:pt x="0" y="251674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0">
            <a:off x="5330342" y="3116756"/>
            <a:ext cx="4261106" cy="5923210"/>
          </a:xfrm>
          <a:custGeom>
            <a:avLst/>
            <a:gdLst/>
            <a:ahLst/>
            <a:cxnLst/>
            <a:rect r="r" b="b" t="t" l="l"/>
            <a:pathLst>
              <a:path h="5923210" w="4261106">
                <a:moveTo>
                  <a:pt x="0" y="0"/>
                </a:moveTo>
                <a:lnTo>
                  <a:pt x="4261106" y="0"/>
                </a:lnTo>
                <a:lnTo>
                  <a:pt x="4261106" y="5923210"/>
                </a:lnTo>
                <a:lnTo>
                  <a:pt x="0" y="592321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36" id="36"/>
          <p:cNvGrpSpPr/>
          <p:nvPr/>
        </p:nvGrpSpPr>
        <p:grpSpPr>
          <a:xfrm rot="0">
            <a:off x="8661535" y="7179159"/>
            <a:ext cx="1757822" cy="1757822"/>
            <a:chOff x="0" y="0"/>
            <a:chExt cx="2164656" cy="2164656"/>
          </a:xfrm>
        </p:grpSpPr>
        <p:sp>
          <p:nvSpPr>
            <p:cNvPr name="Freeform 37" id="37"/>
            <p:cNvSpPr/>
            <p:nvPr/>
          </p:nvSpPr>
          <p:spPr>
            <a:xfrm flipH="false" flipV="false" rot="0">
              <a:off x="0" y="0"/>
              <a:ext cx="2164715" cy="2164715"/>
            </a:xfrm>
            <a:custGeom>
              <a:avLst/>
              <a:gdLst/>
              <a:ahLst/>
              <a:cxnLst/>
              <a:rect r="r" b="b" t="t" l="l"/>
              <a:pathLst>
                <a:path h="2164715" w="2164715">
                  <a:moveTo>
                    <a:pt x="1082294" y="0"/>
                  </a:moveTo>
                  <a:cubicBezTo>
                    <a:pt x="795274" y="0"/>
                    <a:pt x="519938" y="114046"/>
                    <a:pt x="316992" y="317119"/>
                  </a:cubicBezTo>
                  <a:cubicBezTo>
                    <a:pt x="114046" y="520192"/>
                    <a:pt x="0" y="795401"/>
                    <a:pt x="0" y="1082421"/>
                  </a:cubicBezTo>
                  <a:cubicBezTo>
                    <a:pt x="0" y="1369441"/>
                    <a:pt x="114046" y="1644777"/>
                    <a:pt x="316992" y="1847723"/>
                  </a:cubicBezTo>
                  <a:cubicBezTo>
                    <a:pt x="519938" y="2050669"/>
                    <a:pt x="795274" y="2164715"/>
                    <a:pt x="1082294" y="2164715"/>
                  </a:cubicBezTo>
                  <a:cubicBezTo>
                    <a:pt x="1369441" y="2164715"/>
                    <a:pt x="1644650" y="2050796"/>
                    <a:pt x="1847723" y="1847723"/>
                  </a:cubicBezTo>
                  <a:cubicBezTo>
                    <a:pt x="2050796" y="1644650"/>
                    <a:pt x="2164715" y="1369441"/>
                    <a:pt x="2164715" y="1082421"/>
                  </a:cubicBezTo>
                  <a:cubicBezTo>
                    <a:pt x="2164715" y="795401"/>
                    <a:pt x="2050669" y="520065"/>
                    <a:pt x="1847723" y="317119"/>
                  </a:cubicBezTo>
                  <a:cubicBezTo>
                    <a:pt x="1644777" y="114173"/>
                    <a:pt x="1369441" y="0"/>
                    <a:pt x="1082294" y="0"/>
                  </a:cubicBezTo>
                  <a:close/>
                </a:path>
              </a:pathLst>
            </a:custGeom>
            <a:solidFill>
              <a:srgbClr val="0063A1"/>
            </a:solidFill>
          </p:spPr>
        </p:sp>
      </p:grpSp>
      <p:grpSp>
        <p:nvGrpSpPr>
          <p:cNvPr name="Group 38" id="38"/>
          <p:cNvGrpSpPr/>
          <p:nvPr/>
        </p:nvGrpSpPr>
        <p:grpSpPr>
          <a:xfrm rot="0">
            <a:off x="8883694" y="7401422"/>
            <a:ext cx="1313400" cy="1313400"/>
            <a:chOff x="0" y="0"/>
            <a:chExt cx="1617376" cy="1617376"/>
          </a:xfrm>
        </p:grpSpPr>
        <p:sp>
          <p:nvSpPr>
            <p:cNvPr name="Freeform 39" id="39"/>
            <p:cNvSpPr/>
            <p:nvPr/>
          </p:nvSpPr>
          <p:spPr>
            <a:xfrm flipH="false" flipV="false" rot="0">
              <a:off x="0" y="0"/>
              <a:ext cx="1617345" cy="1617345"/>
            </a:xfrm>
            <a:custGeom>
              <a:avLst/>
              <a:gdLst/>
              <a:ahLst/>
              <a:cxnLst/>
              <a:rect r="r" b="b" t="t" l="l"/>
              <a:pathLst>
                <a:path h="1617345" w="1617345">
                  <a:moveTo>
                    <a:pt x="808736" y="0"/>
                  </a:moveTo>
                  <a:cubicBezTo>
                    <a:pt x="594233" y="0"/>
                    <a:pt x="388620" y="85217"/>
                    <a:pt x="236855" y="236855"/>
                  </a:cubicBezTo>
                  <a:cubicBezTo>
                    <a:pt x="85344" y="388493"/>
                    <a:pt x="0" y="594233"/>
                    <a:pt x="0" y="808736"/>
                  </a:cubicBezTo>
                  <a:cubicBezTo>
                    <a:pt x="0" y="1023239"/>
                    <a:pt x="85344" y="1228852"/>
                    <a:pt x="236855" y="1380490"/>
                  </a:cubicBezTo>
                  <a:cubicBezTo>
                    <a:pt x="388620" y="1532255"/>
                    <a:pt x="594233" y="1617345"/>
                    <a:pt x="808609" y="1617345"/>
                  </a:cubicBezTo>
                  <a:cubicBezTo>
                    <a:pt x="1023112" y="1617345"/>
                    <a:pt x="1228852" y="1532128"/>
                    <a:pt x="1380490" y="1380490"/>
                  </a:cubicBezTo>
                  <a:cubicBezTo>
                    <a:pt x="1532128" y="1228852"/>
                    <a:pt x="1617345" y="1023239"/>
                    <a:pt x="1617345" y="808736"/>
                  </a:cubicBezTo>
                  <a:cubicBezTo>
                    <a:pt x="1617345" y="594233"/>
                    <a:pt x="1532128" y="388493"/>
                    <a:pt x="1380490" y="236982"/>
                  </a:cubicBezTo>
                  <a:cubicBezTo>
                    <a:pt x="1228852" y="85217"/>
                    <a:pt x="1023239" y="0"/>
                    <a:pt x="808736" y="0"/>
                  </a:cubicBezTo>
                  <a:close/>
                </a:path>
              </a:pathLst>
            </a:custGeom>
            <a:solidFill>
              <a:srgbClr val="FFFFFF"/>
            </a:solidFill>
          </p:spPr>
        </p:sp>
      </p:grpSp>
      <p:grpSp>
        <p:nvGrpSpPr>
          <p:cNvPr name="Group 40" id="40"/>
          <p:cNvGrpSpPr/>
          <p:nvPr/>
        </p:nvGrpSpPr>
        <p:grpSpPr>
          <a:xfrm rot="0">
            <a:off x="6150007" y="8027970"/>
            <a:ext cx="1757822" cy="1757822"/>
            <a:chOff x="0" y="0"/>
            <a:chExt cx="2164656" cy="2164656"/>
          </a:xfrm>
        </p:grpSpPr>
        <p:sp>
          <p:nvSpPr>
            <p:cNvPr name="Freeform 41" id="41"/>
            <p:cNvSpPr/>
            <p:nvPr/>
          </p:nvSpPr>
          <p:spPr>
            <a:xfrm flipH="false" flipV="false" rot="0">
              <a:off x="0" y="0"/>
              <a:ext cx="2164715" cy="2164715"/>
            </a:xfrm>
            <a:custGeom>
              <a:avLst/>
              <a:gdLst/>
              <a:ahLst/>
              <a:cxnLst/>
              <a:rect r="r" b="b" t="t" l="l"/>
              <a:pathLst>
                <a:path h="2164715" w="2164715">
                  <a:moveTo>
                    <a:pt x="1082421" y="0"/>
                  </a:moveTo>
                  <a:cubicBezTo>
                    <a:pt x="795401" y="0"/>
                    <a:pt x="520065" y="114046"/>
                    <a:pt x="317119" y="316992"/>
                  </a:cubicBezTo>
                  <a:cubicBezTo>
                    <a:pt x="114173" y="519938"/>
                    <a:pt x="0" y="795274"/>
                    <a:pt x="0" y="1082294"/>
                  </a:cubicBezTo>
                  <a:cubicBezTo>
                    <a:pt x="0" y="1369441"/>
                    <a:pt x="114046" y="1644650"/>
                    <a:pt x="317119" y="1847723"/>
                  </a:cubicBezTo>
                  <a:cubicBezTo>
                    <a:pt x="520192" y="2050796"/>
                    <a:pt x="795401" y="2164715"/>
                    <a:pt x="1082421" y="2164715"/>
                  </a:cubicBezTo>
                  <a:cubicBezTo>
                    <a:pt x="1369441" y="2164715"/>
                    <a:pt x="1644777" y="2050669"/>
                    <a:pt x="1847723" y="1847723"/>
                  </a:cubicBezTo>
                  <a:cubicBezTo>
                    <a:pt x="2050796" y="1644650"/>
                    <a:pt x="2164715" y="1369441"/>
                    <a:pt x="2164715" y="1082294"/>
                  </a:cubicBezTo>
                  <a:cubicBezTo>
                    <a:pt x="2164715" y="795274"/>
                    <a:pt x="2050796" y="519938"/>
                    <a:pt x="1847723" y="316992"/>
                  </a:cubicBezTo>
                  <a:cubicBezTo>
                    <a:pt x="1644650" y="114046"/>
                    <a:pt x="1369441" y="0"/>
                    <a:pt x="1082421" y="0"/>
                  </a:cubicBezTo>
                  <a:close/>
                </a:path>
              </a:pathLst>
            </a:custGeom>
            <a:solidFill>
              <a:srgbClr val="0063A1"/>
            </a:solidFill>
          </p:spPr>
        </p:sp>
      </p:grpSp>
      <p:grpSp>
        <p:nvGrpSpPr>
          <p:cNvPr name="Group 42" id="42"/>
          <p:cNvGrpSpPr/>
          <p:nvPr/>
        </p:nvGrpSpPr>
        <p:grpSpPr>
          <a:xfrm rot="0">
            <a:off x="6372270" y="8250129"/>
            <a:ext cx="1313400" cy="1313400"/>
            <a:chOff x="0" y="0"/>
            <a:chExt cx="1617376" cy="1617376"/>
          </a:xfrm>
        </p:grpSpPr>
        <p:sp>
          <p:nvSpPr>
            <p:cNvPr name="Freeform 43" id="43"/>
            <p:cNvSpPr/>
            <p:nvPr/>
          </p:nvSpPr>
          <p:spPr>
            <a:xfrm flipH="false" flipV="false" rot="0">
              <a:off x="0" y="0"/>
              <a:ext cx="1617218" cy="1617345"/>
            </a:xfrm>
            <a:custGeom>
              <a:avLst/>
              <a:gdLst/>
              <a:ahLst/>
              <a:cxnLst/>
              <a:rect r="r" b="b" t="t" l="l"/>
              <a:pathLst>
                <a:path h="1617345" w="1617218">
                  <a:moveTo>
                    <a:pt x="808736" y="0"/>
                  </a:moveTo>
                  <a:cubicBezTo>
                    <a:pt x="594106" y="0"/>
                    <a:pt x="388493" y="85344"/>
                    <a:pt x="236855" y="236855"/>
                  </a:cubicBezTo>
                  <a:cubicBezTo>
                    <a:pt x="85217" y="388620"/>
                    <a:pt x="0" y="594233"/>
                    <a:pt x="0" y="808736"/>
                  </a:cubicBezTo>
                  <a:cubicBezTo>
                    <a:pt x="0" y="1023239"/>
                    <a:pt x="85217" y="1228979"/>
                    <a:pt x="236855" y="1380617"/>
                  </a:cubicBezTo>
                  <a:cubicBezTo>
                    <a:pt x="388493" y="1532255"/>
                    <a:pt x="594106" y="1617345"/>
                    <a:pt x="808609" y="1617345"/>
                  </a:cubicBezTo>
                  <a:cubicBezTo>
                    <a:pt x="1023112" y="1617345"/>
                    <a:pt x="1228852" y="1532128"/>
                    <a:pt x="1380363" y="1380617"/>
                  </a:cubicBezTo>
                  <a:cubicBezTo>
                    <a:pt x="1532128" y="1228852"/>
                    <a:pt x="1617218" y="1023239"/>
                    <a:pt x="1617218" y="808736"/>
                  </a:cubicBezTo>
                  <a:cubicBezTo>
                    <a:pt x="1617218" y="594233"/>
                    <a:pt x="1532255" y="388620"/>
                    <a:pt x="1380490" y="236855"/>
                  </a:cubicBezTo>
                  <a:cubicBezTo>
                    <a:pt x="1228852" y="85344"/>
                    <a:pt x="1023239" y="0"/>
                    <a:pt x="808736" y="0"/>
                  </a:cubicBezTo>
                  <a:close/>
                </a:path>
              </a:pathLst>
            </a:custGeom>
            <a:solidFill>
              <a:srgbClr val="FFFFFF"/>
            </a:solidFill>
          </p:spPr>
        </p:sp>
      </p:grpSp>
      <p:grpSp>
        <p:nvGrpSpPr>
          <p:cNvPr name="Group 44" id="44"/>
          <p:cNvGrpSpPr/>
          <p:nvPr/>
        </p:nvGrpSpPr>
        <p:grpSpPr>
          <a:xfrm rot="0">
            <a:off x="4809014" y="5587492"/>
            <a:ext cx="1757788" cy="1757788"/>
            <a:chOff x="0" y="0"/>
            <a:chExt cx="2164613" cy="2164613"/>
          </a:xfrm>
        </p:grpSpPr>
        <p:sp>
          <p:nvSpPr>
            <p:cNvPr name="Freeform 45" id="45"/>
            <p:cNvSpPr/>
            <p:nvPr/>
          </p:nvSpPr>
          <p:spPr>
            <a:xfrm flipH="false" flipV="false" rot="0">
              <a:off x="0" y="0"/>
              <a:ext cx="2164715" cy="2164715"/>
            </a:xfrm>
            <a:custGeom>
              <a:avLst/>
              <a:gdLst/>
              <a:ahLst/>
              <a:cxnLst/>
              <a:rect r="r" b="b" t="t" l="l"/>
              <a:pathLst>
                <a:path h="2164715" w="2164715">
                  <a:moveTo>
                    <a:pt x="1082294" y="0"/>
                  </a:moveTo>
                  <a:cubicBezTo>
                    <a:pt x="795274" y="0"/>
                    <a:pt x="520065" y="114046"/>
                    <a:pt x="316992" y="316992"/>
                  </a:cubicBezTo>
                  <a:cubicBezTo>
                    <a:pt x="113919" y="519938"/>
                    <a:pt x="0" y="795274"/>
                    <a:pt x="0" y="1082294"/>
                  </a:cubicBezTo>
                  <a:cubicBezTo>
                    <a:pt x="0" y="1369314"/>
                    <a:pt x="114046" y="1644650"/>
                    <a:pt x="316992" y="1847723"/>
                  </a:cubicBezTo>
                  <a:cubicBezTo>
                    <a:pt x="520065" y="2050669"/>
                    <a:pt x="795274" y="2164715"/>
                    <a:pt x="1082421" y="2164715"/>
                  </a:cubicBezTo>
                  <a:cubicBezTo>
                    <a:pt x="1369441" y="2164715"/>
                    <a:pt x="1644777" y="2050669"/>
                    <a:pt x="1847723" y="1847723"/>
                  </a:cubicBezTo>
                  <a:cubicBezTo>
                    <a:pt x="2050669" y="1644650"/>
                    <a:pt x="2164715" y="1369441"/>
                    <a:pt x="2164715" y="1082294"/>
                  </a:cubicBezTo>
                  <a:cubicBezTo>
                    <a:pt x="2164715" y="795147"/>
                    <a:pt x="2050669" y="519938"/>
                    <a:pt x="1847723" y="316992"/>
                  </a:cubicBezTo>
                  <a:cubicBezTo>
                    <a:pt x="1644777" y="114046"/>
                    <a:pt x="1369314" y="0"/>
                    <a:pt x="1082294" y="0"/>
                  </a:cubicBezTo>
                  <a:close/>
                </a:path>
              </a:pathLst>
            </a:custGeom>
            <a:solidFill>
              <a:srgbClr val="006BB6"/>
            </a:solidFill>
          </p:spPr>
        </p:sp>
      </p:grpSp>
      <p:grpSp>
        <p:nvGrpSpPr>
          <p:cNvPr name="Group 46" id="46"/>
          <p:cNvGrpSpPr/>
          <p:nvPr/>
        </p:nvGrpSpPr>
        <p:grpSpPr>
          <a:xfrm rot="0">
            <a:off x="5031242" y="5809614"/>
            <a:ext cx="1313400" cy="1313435"/>
            <a:chOff x="0" y="0"/>
            <a:chExt cx="1617376" cy="1617419"/>
          </a:xfrm>
        </p:grpSpPr>
        <p:sp>
          <p:nvSpPr>
            <p:cNvPr name="Freeform 47" id="47"/>
            <p:cNvSpPr/>
            <p:nvPr/>
          </p:nvSpPr>
          <p:spPr>
            <a:xfrm flipH="false" flipV="false" rot="0">
              <a:off x="0" y="0"/>
              <a:ext cx="1617218" cy="1617345"/>
            </a:xfrm>
            <a:custGeom>
              <a:avLst/>
              <a:gdLst/>
              <a:ahLst/>
              <a:cxnLst/>
              <a:rect r="r" b="b" t="t" l="l"/>
              <a:pathLst>
                <a:path h="1617345" w="1617218">
                  <a:moveTo>
                    <a:pt x="808736" y="0"/>
                  </a:moveTo>
                  <a:cubicBezTo>
                    <a:pt x="594233" y="0"/>
                    <a:pt x="388493" y="85344"/>
                    <a:pt x="236728" y="236855"/>
                  </a:cubicBezTo>
                  <a:cubicBezTo>
                    <a:pt x="85217" y="388620"/>
                    <a:pt x="0" y="594360"/>
                    <a:pt x="0" y="808736"/>
                  </a:cubicBezTo>
                  <a:cubicBezTo>
                    <a:pt x="0" y="1023112"/>
                    <a:pt x="85217" y="1228979"/>
                    <a:pt x="236728" y="1380617"/>
                  </a:cubicBezTo>
                  <a:cubicBezTo>
                    <a:pt x="388493" y="1532255"/>
                    <a:pt x="594106" y="1617345"/>
                    <a:pt x="808609" y="1617345"/>
                  </a:cubicBezTo>
                  <a:cubicBezTo>
                    <a:pt x="1023112" y="1617345"/>
                    <a:pt x="1228725" y="1532255"/>
                    <a:pt x="1380363" y="1380617"/>
                  </a:cubicBezTo>
                  <a:cubicBezTo>
                    <a:pt x="1532001" y="1228852"/>
                    <a:pt x="1617218" y="1023239"/>
                    <a:pt x="1617218" y="808736"/>
                  </a:cubicBezTo>
                  <a:cubicBezTo>
                    <a:pt x="1617218" y="594233"/>
                    <a:pt x="1532128" y="388620"/>
                    <a:pt x="1380490" y="236855"/>
                  </a:cubicBezTo>
                  <a:cubicBezTo>
                    <a:pt x="1228725" y="85344"/>
                    <a:pt x="1023112" y="0"/>
                    <a:pt x="808736" y="0"/>
                  </a:cubicBezTo>
                  <a:close/>
                </a:path>
              </a:pathLst>
            </a:custGeom>
            <a:solidFill>
              <a:srgbClr val="FFFFFF"/>
            </a:solidFill>
          </p:spPr>
        </p:sp>
      </p:grpSp>
      <p:grpSp>
        <p:nvGrpSpPr>
          <p:cNvPr name="Group 48" id="48"/>
          <p:cNvGrpSpPr/>
          <p:nvPr/>
        </p:nvGrpSpPr>
        <p:grpSpPr>
          <a:xfrm rot="0">
            <a:off x="6731935" y="2516059"/>
            <a:ext cx="1757788" cy="1757788"/>
            <a:chOff x="0" y="0"/>
            <a:chExt cx="2164613" cy="2164613"/>
          </a:xfrm>
        </p:grpSpPr>
        <p:sp>
          <p:nvSpPr>
            <p:cNvPr name="Freeform 49" id="49"/>
            <p:cNvSpPr/>
            <p:nvPr/>
          </p:nvSpPr>
          <p:spPr>
            <a:xfrm flipH="false" flipV="false" rot="0">
              <a:off x="0" y="0"/>
              <a:ext cx="2164715" cy="2164715"/>
            </a:xfrm>
            <a:custGeom>
              <a:avLst/>
              <a:gdLst/>
              <a:ahLst/>
              <a:cxnLst/>
              <a:rect r="r" b="b" t="t" l="l"/>
              <a:pathLst>
                <a:path h="2164715" w="2164715">
                  <a:moveTo>
                    <a:pt x="1082167" y="0"/>
                  </a:moveTo>
                  <a:cubicBezTo>
                    <a:pt x="795274" y="0"/>
                    <a:pt x="519938" y="114046"/>
                    <a:pt x="316992" y="316992"/>
                  </a:cubicBezTo>
                  <a:cubicBezTo>
                    <a:pt x="113919" y="520065"/>
                    <a:pt x="0" y="795274"/>
                    <a:pt x="0" y="1082421"/>
                  </a:cubicBezTo>
                  <a:cubicBezTo>
                    <a:pt x="0" y="1369441"/>
                    <a:pt x="113919" y="1644777"/>
                    <a:pt x="316992" y="1847723"/>
                  </a:cubicBezTo>
                  <a:cubicBezTo>
                    <a:pt x="519938" y="2050669"/>
                    <a:pt x="795274" y="2164715"/>
                    <a:pt x="1082294" y="2164715"/>
                  </a:cubicBezTo>
                  <a:cubicBezTo>
                    <a:pt x="1369314" y="2164715"/>
                    <a:pt x="1644650" y="2050669"/>
                    <a:pt x="1847596" y="1847723"/>
                  </a:cubicBezTo>
                  <a:cubicBezTo>
                    <a:pt x="2050669" y="1644777"/>
                    <a:pt x="2164715" y="1369441"/>
                    <a:pt x="2164715" y="1082421"/>
                  </a:cubicBezTo>
                  <a:cubicBezTo>
                    <a:pt x="2164715" y="795274"/>
                    <a:pt x="2050669" y="520065"/>
                    <a:pt x="1847596" y="316992"/>
                  </a:cubicBezTo>
                  <a:cubicBezTo>
                    <a:pt x="1644523" y="114046"/>
                    <a:pt x="1369314" y="0"/>
                    <a:pt x="1082167" y="0"/>
                  </a:cubicBezTo>
                  <a:close/>
                </a:path>
              </a:pathLst>
            </a:custGeom>
            <a:solidFill>
              <a:srgbClr val="006BB6"/>
            </a:solidFill>
          </p:spPr>
        </p:sp>
      </p:grpSp>
      <p:grpSp>
        <p:nvGrpSpPr>
          <p:cNvPr name="Group 50" id="50"/>
          <p:cNvGrpSpPr/>
          <p:nvPr/>
        </p:nvGrpSpPr>
        <p:grpSpPr>
          <a:xfrm rot="0">
            <a:off x="6954060" y="2738218"/>
            <a:ext cx="1313435" cy="1313504"/>
            <a:chOff x="0" y="0"/>
            <a:chExt cx="1617419" cy="1617504"/>
          </a:xfrm>
        </p:grpSpPr>
        <p:sp>
          <p:nvSpPr>
            <p:cNvPr name="Freeform 51" id="51"/>
            <p:cNvSpPr/>
            <p:nvPr/>
          </p:nvSpPr>
          <p:spPr>
            <a:xfrm flipH="false" flipV="false" rot="0">
              <a:off x="0" y="0"/>
              <a:ext cx="1617345" cy="1617472"/>
            </a:xfrm>
            <a:custGeom>
              <a:avLst/>
              <a:gdLst/>
              <a:ahLst/>
              <a:cxnLst/>
              <a:rect r="r" b="b" t="t" l="l"/>
              <a:pathLst>
                <a:path h="1617472" w="1617345">
                  <a:moveTo>
                    <a:pt x="808736" y="0"/>
                  </a:moveTo>
                  <a:cubicBezTo>
                    <a:pt x="594233" y="0"/>
                    <a:pt x="388493" y="85217"/>
                    <a:pt x="236855" y="236855"/>
                  </a:cubicBezTo>
                  <a:cubicBezTo>
                    <a:pt x="85217" y="388620"/>
                    <a:pt x="0" y="594233"/>
                    <a:pt x="0" y="808863"/>
                  </a:cubicBezTo>
                  <a:cubicBezTo>
                    <a:pt x="0" y="1023239"/>
                    <a:pt x="85090" y="1228979"/>
                    <a:pt x="236855" y="1380617"/>
                  </a:cubicBezTo>
                  <a:cubicBezTo>
                    <a:pt x="388493" y="1532255"/>
                    <a:pt x="594106" y="1617472"/>
                    <a:pt x="808609" y="1617472"/>
                  </a:cubicBezTo>
                  <a:cubicBezTo>
                    <a:pt x="1023112" y="1617472"/>
                    <a:pt x="1228852" y="1532255"/>
                    <a:pt x="1380490" y="1380617"/>
                  </a:cubicBezTo>
                  <a:cubicBezTo>
                    <a:pt x="1532128" y="1228852"/>
                    <a:pt x="1617345" y="1023239"/>
                    <a:pt x="1617345" y="808863"/>
                  </a:cubicBezTo>
                  <a:cubicBezTo>
                    <a:pt x="1617345" y="594360"/>
                    <a:pt x="1532128" y="388620"/>
                    <a:pt x="1380490" y="236982"/>
                  </a:cubicBezTo>
                  <a:cubicBezTo>
                    <a:pt x="1228852" y="85344"/>
                    <a:pt x="1023239" y="0"/>
                    <a:pt x="808736" y="0"/>
                  </a:cubicBezTo>
                  <a:close/>
                </a:path>
              </a:pathLst>
            </a:custGeom>
            <a:solidFill>
              <a:srgbClr val="FFFFFF"/>
            </a:solidFill>
          </p:spPr>
        </p:sp>
      </p:grpSp>
      <p:grpSp>
        <p:nvGrpSpPr>
          <p:cNvPr name="Group 52" id="52"/>
          <p:cNvGrpSpPr/>
          <p:nvPr/>
        </p:nvGrpSpPr>
        <p:grpSpPr>
          <a:xfrm rot="0">
            <a:off x="7428634" y="3433018"/>
            <a:ext cx="32261" cy="28307"/>
            <a:chOff x="0" y="0"/>
            <a:chExt cx="39728" cy="34859"/>
          </a:xfrm>
        </p:grpSpPr>
        <p:sp>
          <p:nvSpPr>
            <p:cNvPr name="Freeform 53" id="53"/>
            <p:cNvSpPr/>
            <p:nvPr/>
          </p:nvSpPr>
          <p:spPr>
            <a:xfrm flipH="false" flipV="false" rot="0">
              <a:off x="0" y="0"/>
              <a:ext cx="39624" cy="34925"/>
            </a:xfrm>
            <a:custGeom>
              <a:avLst/>
              <a:gdLst/>
              <a:ahLst/>
              <a:cxnLst/>
              <a:rect r="r" b="b" t="t" l="l"/>
              <a:pathLst>
                <a:path h="34925" w="39624">
                  <a:moveTo>
                    <a:pt x="19812" y="0"/>
                  </a:moveTo>
                  <a:cubicBezTo>
                    <a:pt x="16891" y="0"/>
                    <a:pt x="13843" y="762"/>
                    <a:pt x="11176" y="2286"/>
                  </a:cubicBezTo>
                  <a:cubicBezTo>
                    <a:pt x="2794" y="7239"/>
                    <a:pt x="0" y="17780"/>
                    <a:pt x="4699" y="26162"/>
                  </a:cubicBezTo>
                  <a:cubicBezTo>
                    <a:pt x="8001" y="31750"/>
                    <a:pt x="13843" y="34925"/>
                    <a:pt x="19812" y="34925"/>
                  </a:cubicBezTo>
                  <a:cubicBezTo>
                    <a:pt x="22733" y="34925"/>
                    <a:pt x="25781" y="34163"/>
                    <a:pt x="28448" y="32639"/>
                  </a:cubicBezTo>
                  <a:cubicBezTo>
                    <a:pt x="36830" y="27813"/>
                    <a:pt x="39624" y="17145"/>
                    <a:pt x="34925" y="8763"/>
                  </a:cubicBezTo>
                  <a:cubicBezTo>
                    <a:pt x="31750" y="3048"/>
                    <a:pt x="25908" y="0"/>
                    <a:pt x="19812" y="0"/>
                  </a:cubicBezTo>
                  <a:close/>
                </a:path>
              </a:pathLst>
            </a:custGeom>
            <a:solidFill>
              <a:srgbClr val="434343"/>
            </a:solidFill>
          </p:spPr>
        </p:sp>
      </p:grpSp>
      <p:grpSp>
        <p:nvGrpSpPr>
          <p:cNvPr name="Group 54" id="54"/>
          <p:cNvGrpSpPr/>
          <p:nvPr/>
        </p:nvGrpSpPr>
        <p:grpSpPr>
          <a:xfrm rot="0">
            <a:off x="8214642" y="5447357"/>
            <a:ext cx="85753" cy="662638"/>
            <a:chOff x="0" y="0"/>
            <a:chExt cx="105600" cy="816000"/>
          </a:xfrm>
        </p:grpSpPr>
        <p:sp>
          <p:nvSpPr>
            <p:cNvPr name="Freeform 55" id="55"/>
            <p:cNvSpPr/>
            <p:nvPr/>
          </p:nvSpPr>
          <p:spPr>
            <a:xfrm flipH="false" flipV="false" rot="0">
              <a:off x="0" y="0"/>
              <a:ext cx="105537" cy="815975"/>
            </a:xfrm>
            <a:custGeom>
              <a:avLst/>
              <a:gdLst/>
              <a:ahLst/>
              <a:cxnLst/>
              <a:rect r="r" b="b" t="t" l="l"/>
              <a:pathLst>
                <a:path h="815975" w="105537">
                  <a:moveTo>
                    <a:pt x="0" y="0"/>
                  </a:moveTo>
                  <a:lnTo>
                    <a:pt x="105537" y="0"/>
                  </a:lnTo>
                  <a:lnTo>
                    <a:pt x="105537" y="815975"/>
                  </a:lnTo>
                  <a:lnTo>
                    <a:pt x="0" y="815975"/>
                  </a:lnTo>
                  <a:close/>
                </a:path>
              </a:pathLst>
            </a:custGeom>
            <a:solidFill>
              <a:srgbClr val="338FE0"/>
            </a:solidFill>
          </p:spPr>
        </p:sp>
      </p:grpSp>
      <p:sp>
        <p:nvSpPr>
          <p:cNvPr name="Freeform 56" id="56"/>
          <p:cNvSpPr/>
          <p:nvPr/>
        </p:nvSpPr>
        <p:spPr>
          <a:xfrm flipH="false" flipV="false" rot="0">
            <a:off x="7260776" y="3042863"/>
            <a:ext cx="700096" cy="694663"/>
          </a:xfrm>
          <a:custGeom>
            <a:avLst/>
            <a:gdLst/>
            <a:ahLst/>
            <a:cxnLst/>
            <a:rect r="r" b="b" t="t" l="l"/>
            <a:pathLst>
              <a:path h="694663" w="700096">
                <a:moveTo>
                  <a:pt x="0" y="0"/>
                </a:moveTo>
                <a:lnTo>
                  <a:pt x="700097" y="0"/>
                </a:lnTo>
                <a:lnTo>
                  <a:pt x="700097" y="694663"/>
                </a:lnTo>
                <a:lnTo>
                  <a:pt x="0" y="69466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7" id="57"/>
          <p:cNvSpPr/>
          <p:nvPr/>
        </p:nvSpPr>
        <p:spPr>
          <a:xfrm flipH="false" flipV="false" rot="0">
            <a:off x="8661483" y="4351044"/>
            <a:ext cx="1757788" cy="1757822"/>
          </a:xfrm>
          <a:custGeom>
            <a:avLst/>
            <a:gdLst/>
            <a:ahLst/>
            <a:cxnLst/>
            <a:rect r="r" b="b" t="t" l="l"/>
            <a:pathLst>
              <a:path h="1757822" w="1757788">
                <a:moveTo>
                  <a:pt x="0" y="0"/>
                </a:moveTo>
                <a:lnTo>
                  <a:pt x="1757787" y="0"/>
                </a:lnTo>
                <a:lnTo>
                  <a:pt x="1757787" y="1757823"/>
                </a:lnTo>
                <a:lnTo>
                  <a:pt x="0" y="175782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58" id="58"/>
          <p:cNvSpPr/>
          <p:nvPr/>
        </p:nvSpPr>
        <p:spPr>
          <a:xfrm flipH="false" flipV="false" rot="0">
            <a:off x="9206154" y="4838518"/>
            <a:ext cx="782058" cy="782885"/>
          </a:xfrm>
          <a:custGeom>
            <a:avLst/>
            <a:gdLst/>
            <a:ahLst/>
            <a:cxnLst/>
            <a:rect r="r" b="b" t="t" l="l"/>
            <a:pathLst>
              <a:path h="782885" w="782058">
                <a:moveTo>
                  <a:pt x="0" y="0"/>
                </a:moveTo>
                <a:lnTo>
                  <a:pt x="782057" y="0"/>
                </a:lnTo>
                <a:lnTo>
                  <a:pt x="782057" y="782886"/>
                </a:lnTo>
                <a:lnTo>
                  <a:pt x="0" y="78288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59" id="59"/>
          <p:cNvSpPr/>
          <p:nvPr/>
        </p:nvSpPr>
        <p:spPr>
          <a:xfrm flipH="false" flipV="false" rot="0">
            <a:off x="5302255" y="6074975"/>
            <a:ext cx="771347" cy="782894"/>
          </a:xfrm>
          <a:custGeom>
            <a:avLst/>
            <a:gdLst/>
            <a:ahLst/>
            <a:cxnLst/>
            <a:rect r="r" b="b" t="t" l="l"/>
            <a:pathLst>
              <a:path h="782894" w="771347">
                <a:moveTo>
                  <a:pt x="0" y="0"/>
                </a:moveTo>
                <a:lnTo>
                  <a:pt x="771347" y="0"/>
                </a:lnTo>
                <a:lnTo>
                  <a:pt x="771347" y="782894"/>
                </a:lnTo>
                <a:lnTo>
                  <a:pt x="0" y="78289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60" id="60"/>
          <p:cNvSpPr/>
          <p:nvPr/>
        </p:nvSpPr>
        <p:spPr>
          <a:xfrm flipH="false" flipV="false" rot="0">
            <a:off x="9154799" y="7770453"/>
            <a:ext cx="771334" cy="575220"/>
          </a:xfrm>
          <a:custGeom>
            <a:avLst/>
            <a:gdLst/>
            <a:ahLst/>
            <a:cxnLst/>
            <a:rect r="r" b="b" t="t" l="l"/>
            <a:pathLst>
              <a:path h="575220" w="771334">
                <a:moveTo>
                  <a:pt x="0" y="0"/>
                </a:moveTo>
                <a:lnTo>
                  <a:pt x="771335" y="0"/>
                </a:lnTo>
                <a:lnTo>
                  <a:pt x="771335" y="575220"/>
                </a:lnTo>
                <a:lnTo>
                  <a:pt x="0" y="57522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61" id="61"/>
          <p:cNvSpPr/>
          <p:nvPr/>
        </p:nvSpPr>
        <p:spPr>
          <a:xfrm flipH="false" flipV="false" rot="0">
            <a:off x="6637914" y="8577618"/>
            <a:ext cx="782054" cy="658400"/>
          </a:xfrm>
          <a:custGeom>
            <a:avLst/>
            <a:gdLst/>
            <a:ahLst/>
            <a:cxnLst/>
            <a:rect r="r" b="b" t="t" l="l"/>
            <a:pathLst>
              <a:path h="658400" w="782054">
                <a:moveTo>
                  <a:pt x="0" y="0"/>
                </a:moveTo>
                <a:lnTo>
                  <a:pt x="782054" y="0"/>
                </a:lnTo>
                <a:lnTo>
                  <a:pt x="782054" y="658400"/>
                </a:lnTo>
                <a:lnTo>
                  <a:pt x="0" y="65840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62" id="62"/>
          <p:cNvSpPr txBox="true"/>
          <p:nvPr/>
        </p:nvSpPr>
        <p:spPr>
          <a:xfrm rot="0">
            <a:off x="1337791" y="943770"/>
            <a:ext cx="11418126" cy="1172239"/>
          </a:xfrm>
          <a:prstGeom prst="rect">
            <a:avLst/>
          </a:prstGeom>
        </p:spPr>
        <p:txBody>
          <a:bodyPr anchor="t" rtlCol="false" tIns="0" lIns="0" bIns="0" rIns="0">
            <a:spAutoFit/>
          </a:bodyPr>
          <a:lstStyle/>
          <a:p>
            <a:pPr algn="l">
              <a:lnSpc>
                <a:spcPts val="9223"/>
              </a:lnSpc>
            </a:pPr>
            <a:r>
              <a:rPr lang="en-US" b="true" sz="7685">
                <a:solidFill>
                  <a:srgbClr val="0063A1"/>
                </a:solidFill>
                <a:latin typeface="TT Hoves Bold"/>
                <a:ea typeface="TT Hoves Bold"/>
                <a:cs typeface="TT Hoves Bold"/>
                <a:sym typeface="TT Hoves Bold"/>
              </a:rPr>
              <a:t>MORTGAGE PROCESS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01494" y="8323039"/>
            <a:ext cx="4723978" cy="472397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549293" y="1076697"/>
            <a:ext cx="628242" cy="620246"/>
          </a:xfrm>
          <a:custGeom>
            <a:avLst/>
            <a:gdLst/>
            <a:ahLst/>
            <a:cxnLst/>
            <a:rect r="r" b="b" t="t" l="l"/>
            <a:pathLst>
              <a:path h="620246" w="628242">
                <a:moveTo>
                  <a:pt x="0" y="0"/>
                </a:moveTo>
                <a:lnTo>
                  <a:pt x="628242" y="0"/>
                </a:lnTo>
                <a:lnTo>
                  <a:pt x="628242" y="620246"/>
                </a:lnTo>
                <a:lnTo>
                  <a:pt x="0" y="6202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4287926" y="1038225"/>
            <a:ext cx="1714156" cy="658718"/>
          </a:xfrm>
          <a:prstGeom prst="rect">
            <a:avLst/>
          </a:prstGeom>
        </p:spPr>
        <p:txBody>
          <a:bodyPr anchor="t" rtlCol="false" tIns="0" lIns="0" bIns="0" rIns="0">
            <a:spAutoFit/>
          </a:bodyPr>
          <a:lstStyle/>
          <a:p>
            <a:pPr algn="l">
              <a:lnSpc>
                <a:spcPts val="2591"/>
              </a:lnSpc>
            </a:pPr>
            <a:r>
              <a:rPr lang="en-US" sz="2234" spc="87">
                <a:solidFill>
                  <a:srgbClr val="2A2E3A"/>
                </a:solidFill>
                <a:latin typeface="Montserrat Classic"/>
                <a:ea typeface="Montserrat Classic"/>
                <a:cs typeface="Montserrat Classic"/>
                <a:sym typeface="Montserrat Classic"/>
              </a:rPr>
              <a:t>Borcelle Company</a:t>
            </a:r>
          </a:p>
        </p:txBody>
      </p:sp>
      <p:grpSp>
        <p:nvGrpSpPr>
          <p:cNvPr name="Group 7" id="7"/>
          <p:cNvGrpSpPr/>
          <p:nvPr/>
        </p:nvGrpSpPr>
        <p:grpSpPr>
          <a:xfrm rot="0">
            <a:off x="12524295" y="-5730012"/>
            <a:ext cx="11212168" cy="11212123"/>
            <a:chOff x="0" y="0"/>
            <a:chExt cx="6350000" cy="6349975"/>
          </a:xfrm>
        </p:grpSpPr>
        <p:sp>
          <p:nvSpPr>
            <p:cNvPr name="Freeform 8" id="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08377C"/>
            </a:solidFill>
            <a:ln w="12700">
              <a:solidFill>
                <a:srgbClr val="000000"/>
              </a:solidFill>
            </a:ln>
          </p:spPr>
        </p:sp>
      </p:grpSp>
      <p:grpSp>
        <p:nvGrpSpPr>
          <p:cNvPr name="Group 9" id="9"/>
          <p:cNvGrpSpPr/>
          <p:nvPr/>
        </p:nvGrpSpPr>
        <p:grpSpPr>
          <a:xfrm rot="0">
            <a:off x="12813300" y="-5982162"/>
            <a:ext cx="11212168" cy="11212123"/>
            <a:chOff x="0" y="0"/>
            <a:chExt cx="6350000" cy="6349975"/>
          </a:xfrm>
        </p:grpSpPr>
        <p:sp>
          <p:nvSpPr>
            <p:cNvPr name="Freeform 10" id="1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alphaModFix amt="49000"/>
              </a:blip>
              <a:stretch>
                <a:fillRect l="-25046" t="0" r="-25046" b="0"/>
              </a:stretch>
            </a:blipFill>
          </p:spPr>
        </p:sp>
      </p:grpSp>
      <p:grpSp>
        <p:nvGrpSpPr>
          <p:cNvPr name="Group 11" id="11"/>
          <p:cNvGrpSpPr/>
          <p:nvPr/>
        </p:nvGrpSpPr>
        <p:grpSpPr>
          <a:xfrm rot="0">
            <a:off x="16000797" y="-2253534"/>
            <a:ext cx="4837174" cy="483717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559418" y="-811125"/>
            <a:ext cx="1839825" cy="183982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TextBox 17" id="17"/>
          <p:cNvSpPr txBox="true"/>
          <p:nvPr/>
        </p:nvSpPr>
        <p:spPr>
          <a:xfrm rot="0">
            <a:off x="10514890" y="7866735"/>
            <a:ext cx="3272259" cy="698969"/>
          </a:xfrm>
          <a:prstGeom prst="rect">
            <a:avLst/>
          </a:prstGeom>
        </p:spPr>
        <p:txBody>
          <a:bodyPr anchor="t" rtlCol="false" tIns="0" lIns="0" bIns="0" rIns="0">
            <a:spAutoFit/>
          </a:bodyPr>
          <a:lstStyle/>
          <a:p>
            <a:pPr algn="l">
              <a:lnSpc>
                <a:spcPts val="2729"/>
              </a:lnSpc>
            </a:pPr>
            <a:r>
              <a:rPr lang="en-US" b="true" sz="2274">
                <a:solidFill>
                  <a:srgbClr val="434343"/>
                </a:solidFill>
                <a:latin typeface="Montserrat Classic Bold"/>
                <a:ea typeface="Montserrat Classic Bold"/>
                <a:cs typeface="Montserrat Classic Bold"/>
                <a:sym typeface="Montserrat Classic Bold"/>
              </a:rPr>
              <a:t>MORTGAGE DISBURSAL</a:t>
            </a:r>
          </a:p>
        </p:txBody>
      </p:sp>
      <p:sp>
        <p:nvSpPr>
          <p:cNvPr name="TextBox 18" id="18"/>
          <p:cNvSpPr txBox="true"/>
          <p:nvPr/>
        </p:nvSpPr>
        <p:spPr>
          <a:xfrm rot="0">
            <a:off x="1098797" y="6399638"/>
            <a:ext cx="2922962" cy="698969"/>
          </a:xfrm>
          <a:prstGeom prst="rect">
            <a:avLst/>
          </a:prstGeom>
        </p:spPr>
        <p:txBody>
          <a:bodyPr anchor="t" rtlCol="false" tIns="0" lIns="0" bIns="0" rIns="0">
            <a:spAutoFit/>
          </a:bodyPr>
          <a:lstStyle/>
          <a:p>
            <a:pPr algn="r">
              <a:lnSpc>
                <a:spcPts val="2729"/>
              </a:lnSpc>
            </a:pPr>
            <a:r>
              <a:rPr lang="en-US" b="true" sz="2274">
                <a:solidFill>
                  <a:srgbClr val="434343"/>
                </a:solidFill>
                <a:latin typeface="Montserrat Classic Bold"/>
                <a:ea typeface="Montserrat Classic Bold"/>
                <a:cs typeface="Montserrat Classic Bold"/>
                <a:sym typeface="Montserrat Classic Bold"/>
              </a:rPr>
              <a:t>FINAL OFFER LETTER SIGNING</a:t>
            </a:r>
          </a:p>
        </p:txBody>
      </p:sp>
      <p:sp>
        <p:nvSpPr>
          <p:cNvPr name="TextBox 19" id="19"/>
          <p:cNvSpPr txBox="true"/>
          <p:nvPr/>
        </p:nvSpPr>
        <p:spPr>
          <a:xfrm rot="0">
            <a:off x="10514890" y="5215408"/>
            <a:ext cx="3880273" cy="698969"/>
          </a:xfrm>
          <a:prstGeom prst="rect">
            <a:avLst/>
          </a:prstGeom>
        </p:spPr>
        <p:txBody>
          <a:bodyPr anchor="t" rtlCol="false" tIns="0" lIns="0" bIns="0" rIns="0">
            <a:spAutoFit/>
          </a:bodyPr>
          <a:lstStyle/>
          <a:p>
            <a:pPr algn="l">
              <a:lnSpc>
                <a:spcPts val="2729"/>
              </a:lnSpc>
            </a:pPr>
            <a:r>
              <a:rPr lang="en-US" b="true" sz="2274">
                <a:solidFill>
                  <a:srgbClr val="434343"/>
                </a:solidFill>
                <a:latin typeface="Montserrat Classic Bold"/>
                <a:ea typeface="Montserrat Classic Bold"/>
                <a:cs typeface="Montserrat Classic Bold"/>
                <a:sym typeface="Montserrat Classic Bold"/>
              </a:rPr>
              <a:t>ACCOUNT OPENING (REPAYMENT ACCOUNT)</a:t>
            </a:r>
          </a:p>
        </p:txBody>
      </p:sp>
      <p:sp>
        <p:nvSpPr>
          <p:cNvPr name="TextBox 20" id="20"/>
          <p:cNvSpPr txBox="true"/>
          <p:nvPr/>
        </p:nvSpPr>
        <p:spPr>
          <a:xfrm rot="0">
            <a:off x="2197938" y="8686426"/>
            <a:ext cx="3115913" cy="698969"/>
          </a:xfrm>
          <a:prstGeom prst="rect">
            <a:avLst/>
          </a:prstGeom>
        </p:spPr>
        <p:txBody>
          <a:bodyPr anchor="t" rtlCol="false" tIns="0" lIns="0" bIns="0" rIns="0">
            <a:spAutoFit/>
          </a:bodyPr>
          <a:lstStyle/>
          <a:p>
            <a:pPr algn="r">
              <a:lnSpc>
                <a:spcPts val="2729"/>
              </a:lnSpc>
            </a:pPr>
            <a:r>
              <a:rPr lang="en-US" b="true" sz="2274">
                <a:solidFill>
                  <a:srgbClr val="434343"/>
                </a:solidFill>
                <a:latin typeface="Montserrat Classic Bold"/>
                <a:ea typeface="Montserrat Classic Bold"/>
                <a:cs typeface="Montserrat Classic Bold"/>
                <a:sym typeface="Montserrat Classic Bold"/>
              </a:rPr>
              <a:t>TRUSTEE OFFICE TRANSFER</a:t>
            </a:r>
          </a:p>
        </p:txBody>
      </p:sp>
      <p:sp>
        <p:nvSpPr>
          <p:cNvPr name="TextBox 21" id="21"/>
          <p:cNvSpPr txBox="true"/>
          <p:nvPr/>
        </p:nvSpPr>
        <p:spPr>
          <a:xfrm rot="0">
            <a:off x="2228031" y="3478099"/>
            <a:ext cx="3625900" cy="698969"/>
          </a:xfrm>
          <a:prstGeom prst="rect">
            <a:avLst/>
          </a:prstGeom>
        </p:spPr>
        <p:txBody>
          <a:bodyPr anchor="t" rtlCol="false" tIns="0" lIns="0" bIns="0" rIns="0">
            <a:spAutoFit/>
          </a:bodyPr>
          <a:lstStyle/>
          <a:p>
            <a:pPr algn="r">
              <a:lnSpc>
                <a:spcPts val="2729"/>
              </a:lnSpc>
            </a:pPr>
            <a:r>
              <a:rPr lang="en-US" b="true" sz="2274">
                <a:solidFill>
                  <a:srgbClr val="434343"/>
                </a:solidFill>
                <a:latin typeface="Montserrat Classic Bold"/>
                <a:ea typeface="Montserrat Classic Bold"/>
                <a:cs typeface="Montserrat Classic Bold"/>
                <a:sym typeface="Montserrat Classic Bold"/>
              </a:rPr>
              <a:t>VALUATION &amp; VALUATION REPORT</a:t>
            </a:r>
          </a:p>
        </p:txBody>
      </p:sp>
      <p:sp>
        <p:nvSpPr>
          <p:cNvPr name="TextBox 22" id="22"/>
          <p:cNvSpPr txBox="true"/>
          <p:nvPr/>
        </p:nvSpPr>
        <p:spPr>
          <a:xfrm rot="0">
            <a:off x="10514890" y="7399486"/>
            <a:ext cx="3115913" cy="383794"/>
          </a:xfrm>
          <a:prstGeom prst="rect">
            <a:avLst/>
          </a:prstGeom>
        </p:spPr>
        <p:txBody>
          <a:bodyPr anchor="t" rtlCol="false" tIns="0" lIns="0" bIns="0" rIns="0">
            <a:spAutoFit/>
          </a:bodyPr>
          <a:lstStyle/>
          <a:p>
            <a:pPr algn="l">
              <a:lnSpc>
                <a:spcPts val="2978"/>
              </a:lnSpc>
            </a:pPr>
            <a:r>
              <a:rPr lang="en-US" sz="2481">
                <a:solidFill>
                  <a:srgbClr val="434343"/>
                </a:solidFill>
                <a:latin typeface="Montserrat Classic"/>
                <a:ea typeface="Montserrat Classic"/>
                <a:cs typeface="Montserrat Classic"/>
                <a:sym typeface="Montserrat Classic"/>
              </a:rPr>
              <a:t>STEP 9</a:t>
            </a:r>
          </a:p>
        </p:txBody>
      </p:sp>
      <p:sp>
        <p:nvSpPr>
          <p:cNvPr name="TextBox 23" id="23"/>
          <p:cNvSpPr txBox="true"/>
          <p:nvPr/>
        </p:nvSpPr>
        <p:spPr>
          <a:xfrm rot="0">
            <a:off x="360495" y="5916562"/>
            <a:ext cx="3661264" cy="383794"/>
          </a:xfrm>
          <a:prstGeom prst="rect">
            <a:avLst/>
          </a:prstGeom>
        </p:spPr>
        <p:txBody>
          <a:bodyPr anchor="t" rtlCol="false" tIns="0" lIns="0" bIns="0" rIns="0">
            <a:spAutoFit/>
          </a:bodyPr>
          <a:lstStyle/>
          <a:p>
            <a:pPr algn="r">
              <a:lnSpc>
                <a:spcPts val="2978"/>
              </a:lnSpc>
            </a:pPr>
            <a:r>
              <a:rPr lang="en-US" sz="2481">
                <a:solidFill>
                  <a:srgbClr val="434343"/>
                </a:solidFill>
                <a:latin typeface="Montserrat Classic"/>
                <a:ea typeface="Montserrat Classic"/>
                <a:cs typeface="Montserrat Classic"/>
                <a:sym typeface="Montserrat Classic"/>
              </a:rPr>
              <a:t>STEP 8</a:t>
            </a:r>
          </a:p>
        </p:txBody>
      </p:sp>
      <p:sp>
        <p:nvSpPr>
          <p:cNvPr name="TextBox 24" id="24"/>
          <p:cNvSpPr txBox="true"/>
          <p:nvPr/>
        </p:nvSpPr>
        <p:spPr>
          <a:xfrm rot="0">
            <a:off x="10514890" y="4705892"/>
            <a:ext cx="3272259" cy="383794"/>
          </a:xfrm>
          <a:prstGeom prst="rect">
            <a:avLst/>
          </a:prstGeom>
        </p:spPr>
        <p:txBody>
          <a:bodyPr anchor="t" rtlCol="false" tIns="0" lIns="0" bIns="0" rIns="0">
            <a:spAutoFit/>
          </a:bodyPr>
          <a:lstStyle/>
          <a:p>
            <a:pPr algn="l">
              <a:lnSpc>
                <a:spcPts val="2978"/>
              </a:lnSpc>
            </a:pPr>
            <a:r>
              <a:rPr lang="en-US" sz="2481">
                <a:solidFill>
                  <a:srgbClr val="434343"/>
                </a:solidFill>
                <a:latin typeface="Montserrat Classic"/>
                <a:ea typeface="Montserrat Classic"/>
                <a:cs typeface="Montserrat Classic"/>
                <a:sym typeface="Montserrat Classic"/>
              </a:rPr>
              <a:t>STEP 7</a:t>
            </a:r>
          </a:p>
        </p:txBody>
      </p:sp>
      <p:sp>
        <p:nvSpPr>
          <p:cNvPr name="TextBox 25" id="25"/>
          <p:cNvSpPr txBox="true"/>
          <p:nvPr/>
        </p:nvSpPr>
        <p:spPr>
          <a:xfrm rot="0">
            <a:off x="2517455" y="8233591"/>
            <a:ext cx="2796396" cy="383794"/>
          </a:xfrm>
          <a:prstGeom prst="rect">
            <a:avLst/>
          </a:prstGeom>
        </p:spPr>
        <p:txBody>
          <a:bodyPr anchor="t" rtlCol="false" tIns="0" lIns="0" bIns="0" rIns="0">
            <a:spAutoFit/>
          </a:bodyPr>
          <a:lstStyle/>
          <a:p>
            <a:pPr algn="r">
              <a:lnSpc>
                <a:spcPts val="2978"/>
              </a:lnSpc>
            </a:pPr>
            <a:r>
              <a:rPr lang="en-US" sz="2481">
                <a:solidFill>
                  <a:srgbClr val="434343"/>
                </a:solidFill>
                <a:latin typeface="Montserrat Classic"/>
                <a:ea typeface="Montserrat Classic"/>
                <a:cs typeface="Montserrat Classic"/>
                <a:sym typeface="Montserrat Classic"/>
              </a:rPr>
              <a:t>STEP 10</a:t>
            </a:r>
          </a:p>
        </p:txBody>
      </p:sp>
      <p:sp>
        <p:nvSpPr>
          <p:cNvPr name="TextBox 26" id="26"/>
          <p:cNvSpPr txBox="true"/>
          <p:nvPr/>
        </p:nvSpPr>
        <p:spPr>
          <a:xfrm rot="0">
            <a:off x="2228031" y="2987879"/>
            <a:ext cx="3625900" cy="383794"/>
          </a:xfrm>
          <a:prstGeom prst="rect">
            <a:avLst/>
          </a:prstGeom>
        </p:spPr>
        <p:txBody>
          <a:bodyPr anchor="t" rtlCol="false" tIns="0" lIns="0" bIns="0" rIns="0">
            <a:spAutoFit/>
          </a:bodyPr>
          <a:lstStyle/>
          <a:p>
            <a:pPr algn="r">
              <a:lnSpc>
                <a:spcPts val="2978"/>
              </a:lnSpc>
            </a:pPr>
            <a:r>
              <a:rPr lang="en-US" sz="2481">
                <a:solidFill>
                  <a:srgbClr val="434343"/>
                </a:solidFill>
                <a:latin typeface="Montserrat Classic"/>
                <a:ea typeface="Montserrat Classic"/>
                <a:cs typeface="Montserrat Classic"/>
                <a:sym typeface="Montserrat Classic"/>
              </a:rPr>
              <a:t>STEP 6</a:t>
            </a:r>
          </a:p>
        </p:txBody>
      </p:sp>
      <p:sp>
        <p:nvSpPr>
          <p:cNvPr name="Freeform 27" id="27"/>
          <p:cNvSpPr/>
          <p:nvPr/>
        </p:nvSpPr>
        <p:spPr>
          <a:xfrm flipH="false" flipV="false" rot="0">
            <a:off x="4919705" y="3299129"/>
            <a:ext cx="4597730" cy="5930634"/>
          </a:xfrm>
          <a:custGeom>
            <a:avLst/>
            <a:gdLst/>
            <a:ahLst/>
            <a:cxnLst/>
            <a:rect r="r" b="b" t="t" l="l"/>
            <a:pathLst>
              <a:path h="5930634" w="4597730">
                <a:moveTo>
                  <a:pt x="0" y="0"/>
                </a:moveTo>
                <a:lnTo>
                  <a:pt x="4597730" y="0"/>
                </a:lnTo>
                <a:lnTo>
                  <a:pt x="4597730" y="5930634"/>
                </a:lnTo>
                <a:lnTo>
                  <a:pt x="0" y="59306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8" id="28"/>
          <p:cNvGrpSpPr/>
          <p:nvPr/>
        </p:nvGrpSpPr>
        <p:grpSpPr>
          <a:xfrm rot="0">
            <a:off x="7086985" y="8164517"/>
            <a:ext cx="2430450" cy="1065248"/>
            <a:chOff x="0" y="0"/>
            <a:chExt cx="3133933" cy="1373579"/>
          </a:xfrm>
        </p:grpSpPr>
        <p:sp>
          <p:nvSpPr>
            <p:cNvPr name="Freeform 29" id="29"/>
            <p:cNvSpPr/>
            <p:nvPr/>
          </p:nvSpPr>
          <p:spPr>
            <a:xfrm flipH="false" flipV="false" rot="0">
              <a:off x="0" y="0"/>
              <a:ext cx="3133852" cy="1373632"/>
            </a:xfrm>
            <a:custGeom>
              <a:avLst/>
              <a:gdLst/>
              <a:ahLst/>
              <a:cxnLst/>
              <a:rect r="r" b="b" t="t" l="l"/>
              <a:pathLst>
                <a:path h="1373632" w="3133852">
                  <a:moveTo>
                    <a:pt x="2317623" y="0"/>
                  </a:moveTo>
                  <a:cubicBezTo>
                    <a:pt x="2318131" y="10160"/>
                    <a:pt x="2318512" y="20320"/>
                    <a:pt x="2318512" y="30607"/>
                  </a:cubicBezTo>
                  <a:cubicBezTo>
                    <a:pt x="2318512" y="321437"/>
                    <a:pt x="2081911" y="558165"/>
                    <a:pt x="1791081" y="558165"/>
                  </a:cubicBezTo>
                  <a:lnTo>
                    <a:pt x="0" y="558165"/>
                  </a:lnTo>
                  <a:lnTo>
                    <a:pt x="0" y="1373632"/>
                  </a:lnTo>
                  <a:lnTo>
                    <a:pt x="1791081" y="1373632"/>
                  </a:lnTo>
                  <a:cubicBezTo>
                    <a:pt x="2531618" y="1373632"/>
                    <a:pt x="3133852" y="771144"/>
                    <a:pt x="3133852" y="30734"/>
                  </a:cubicBezTo>
                  <a:cubicBezTo>
                    <a:pt x="3133852" y="20447"/>
                    <a:pt x="3133344" y="10414"/>
                    <a:pt x="3133090" y="127"/>
                  </a:cubicBezTo>
                  <a:close/>
                </a:path>
              </a:pathLst>
            </a:custGeom>
            <a:solidFill>
              <a:srgbClr val="338FE0"/>
            </a:solidFill>
          </p:spPr>
        </p:sp>
      </p:grpSp>
      <p:grpSp>
        <p:nvGrpSpPr>
          <p:cNvPr name="Group 30" id="30"/>
          <p:cNvGrpSpPr/>
          <p:nvPr/>
        </p:nvGrpSpPr>
        <p:grpSpPr>
          <a:xfrm rot="0">
            <a:off x="4919638" y="6653472"/>
            <a:ext cx="4597199" cy="1511079"/>
            <a:chOff x="0" y="0"/>
            <a:chExt cx="5927837" cy="1948453"/>
          </a:xfrm>
        </p:grpSpPr>
        <p:sp>
          <p:nvSpPr>
            <p:cNvPr name="Freeform 31" id="31"/>
            <p:cNvSpPr/>
            <p:nvPr/>
          </p:nvSpPr>
          <p:spPr>
            <a:xfrm flipH="false" flipV="false" rot="0">
              <a:off x="0" y="0"/>
              <a:ext cx="5927852" cy="1948434"/>
            </a:xfrm>
            <a:custGeom>
              <a:avLst/>
              <a:gdLst/>
              <a:ahLst/>
              <a:cxnLst/>
              <a:rect r="r" b="b" t="t" l="l"/>
              <a:pathLst>
                <a:path h="1948434" w="5927852">
                  <a:moveTo>
                    <a:pt x="1397" y="0"/>
                  </a:moveTo>
                  <a:cubicBezTo>
                    <a:pt x="762" y="17526"/>
                    <a:pt x="0" y="35179"/>
                    <a:pt x="0" y="52832"/>
                  </a:cubicBezTo>
                  <a:cubicBezTo>
                    <a:pt x="0" y="824103"/>
                    <a:pt x="627634" y="1451610"/>
                    <a:pt x="1398778" y="1451610"/>
                  </a:cubicBezTo>
                  <a:lnTo>
                    <a:pt x="4585716" y="1451610"/>
                  </a:lnTo>
                  <a:cubicBezTo>
                    <a:pt x="4866259" y="1451610"/>
                    <a:pt x="5096383" y="1671828"/>
                    <a:pt x="5112258" y="1948434"/>
                  </a:cubicBezTo>
                  <a:lnTo>
                    <a:pt x="5927852" y="1948434"/>
                  </a:lnTo>
                  <a:cubicBezTo>
                    <a:pt x="5911342" y="1222121"/>
                    <a:pt x="5315839" y="636270"/>
                    <a:pt x="4585716" y="636270"/>
                  </a:cubicBezTo>
                  <a:lnTo>
                    <a:pt x="1398905" y="636270"/>
                  </a:lnTo>
                  <a:cubicBezTo>
                    <a:pt x="1077214" y="636270"/>
                    <a:pt x="815467" y="374650"/>
                    <a:pt x="815467" y="52832"/>
                  </a:cubicBezTo>
                  <a:cubicBezTo>
                    <a:pt x="815467" y="35052"/>
                    <a:pt x="816483" y="17399"/>
                    <a:pt x="818007" y="0"/>
                  </a:cubicBezTo>
                  <a:close/>
                </a:path>
              </a:pathLst>
            </a:custGeom>
            <a:solidFill>
              <a:srgbClr val="338FE0"/>
            </a:solidFill>
          </p:spPr>
        </p:sp>
      </p:grpSp>
      <p:grpSp>
        <p:nvGrpSpPr>
          <p:cNvPr name="Group 32" id="32"/>
          <p:cNvGrpSpPr/>
          <p:nvPr/>
        </p:nvGrpSpPr>
        <p:grpSpPr>
          <a:xfrm rot="0">
            <a:off x="4920734" y="5609691"/>
            <a:ext cx="2977563" cy="1043814"/>
            <a:chOff x="0" y="0"/>
            <a:chExt cx="3839405" cy="1345941"/>
          </a:xfrm>
        </p:grpSpPr>
        <p:sp>
          <p:nvSpPr>
            <p:cNvPr name="Freeform 33" id="33"/>
            <p:cNvSpPr/>
            <p:nvPr/>
          </p:nvSpPr>
          <p:spPr>
            <a:xfrm flipH="false" flipV="false" rot="0">
              <a:off x="0" y="0"/>
              <a:ext cx="3839337" cy="1345946"/>
            </a:xfrm>
            <a:custGeom>
              <a:avLst/>
              <a:gdLst/>
              <a:ahLst/>
              <a:cxnLst/>
              <a:rect r="r" b="b" t="t" l="l"/>
              <a:pathLst>
                <a:path h="1345946" w="3839337">
                  <a:moveTo>
                    <a:pt x="1397508" y="0"/>
                  </a:moveTo>
                  <a:cubicBezTo>
                    <a:pt x="643890" y="0"/>
                    <a:pt x="28067" y="599059"/>
                    <a:pt x="0" y="1345819"/>
                  </a:cubicBezTo>
                  <a:lnTo>
                    <a:pt x="816483" y="1345946"/>
                  </a:lnTo>
                  <a:cubicBezTo>
                    <a:pt x="843407" y="1048893"/>
                    <a:pt x="1093597" y="815467"/>
                    <a:pt x="1397381" y="815467"/>
                  </a:cubicBezTo>
                  <a:lnTo>
                    <a:pt x="3839337" y="815467"/>
                  </a:lnTo>
                  <a:lnTo>
                    <a:pt x="3839337" y="0"/>
                  </a:lnTo>
                  <a:close/>
                </a:path>
              </a:pathLst>
            </a:custGeom>
            <a:solidFill>
              <a:srgbClr val="338FE0"/>
            </a:solidFill>
          </p:spPr>
        </p:sp>
      </p:grpSp>
      <p:sp>
        <p:nvSpPr>
          <p:cNvPr name="Freeform 34" id="34"/>
          <p:cNvSpPr/>
          <p:nvPr/>
        </p:nvSpPr>
        <p:spPr>
          <a:xfrm flipH="false" flipV="false" rot="0">
            <a:off x="7081235" y="3838631"/>
            <a:ext cx="2400811" cy="2403535"/>
          </a:xfrm>
          <a:custGeom>
            <a:avLst/>
            <a:gdLst/>
            <a:ahLst/>
            <a:cxnLst/>
            <a:rect r="r" b="b" t="t" l="l"/>
            <a:pathLst>
              <a:path h="2403535" w="2400811">
                <a:moveTo>
                  <a:pt x="0" y="0"/>
                </a:moveTo>
                <a:lnTo>
                  <a:pt x="2400811" y="0"/>
                </a:lnTo>
                <a:lnTo>
                  <a:pt x="2400811" y="2403534"/>
                </a:lnTo>
                <a:lnTo>
                  <a:pt x="0" y="24035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0">
            <a:off x="5183640" y="3308631"/>
            <a:ext cx="4069427" cy="5656763"/>
          </a:xfrm>
          <a:custGeom>
            <a:avLst/>
            <a:gdLst/>
            <a:ahLst/>
            <a:cxnLst/>
            <a:rect r="r" b="b" t="t" l="l"/>
            <a:pathLst>
              <a:path h="5656763" w="4069427">
                <a:moveTo>
                  <a:pt x="0" y="0"/>
                </a:moveTo>
                <a:lnTo>
                  <a:pt x="4069427" y="0"/>
                </a:lnTo>
                <a:lnTo>
                  <a:pt x="4069427" y="5656764"/>
                </a:lnTo>
                <a:lnTo>
                  <a:pt x="0" y="565676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36" id="36"/>
          <p:cNvGrpSpPr/>
          <p:nvPr/>
        </p:nvGrpSpPr>
        <p:grpSpPr>
          <a:xfrm rot="0">
            <a:off x="8288369" y="7263572"/>
            <a:ext cx="1678750" cy="1678750"/>
            <a:chOff x="0" y="0"/>
            <a:chExt cx="2164656" cy="2164656"/>
          </a:xfrm>
        </p:grpSpPr>
        <p:sp>
          <p:nvSpPr>
            <p:cNvPr name="Freeform 37" id="37"/>
            <p:cNvSpPr/>
            <p:nvPr/>
          </p:nvSpPr>
          <p:spPr>
            <a:xfrm flipH="false" flipV="false" rot="0">
              <a:off x="0" y="0"/>
              <a:ext cx="2164715" cy="2164715"/>
            </a:xfrm>
            <a:custGeom>
              <a:avLst/>
              <a:gdLst/>
              <a:ahLst/>
              <a:cxnLst/>
              <a:rect r="r" b="b" t="t" l="l"/>
              <a:pathLst>
                <a:path h="2164715" w="2164715">
                  <a:moveTo>
                    <a:pt x="1082294" y="0"/>
                  </a:moveTo>
                  <a:cubicBezTo>
                    <a:pt x="795274" y="0"/>
                    <a:pt x="519938" y="114046"/>
                    <a:pt x="316992" y="317119"/>
                  </a:cubicBezTo>
                  <a:cubicBezTo>
                    <a:pt x="114046" y="520192"/>
                    <a:pt x="0" y="795401"/>
                    <a:pt x="0" y="1082421"/>
                  </a:cubicBezTo>
                  <a:cubicBezTo>
                    <a:pt x="0" y="1369441"/>
                    <a:pt x="114046" y="1644777"/>
                    <a:pt x="316992" y="1847723"/>
                  </a:cubicBezTo>
                  <a:cubicBezTo>
                    <a:pt x="519938" y="2050669"/>
                    <a:pt x="795274" y="2164715"/>
                    <a:pt x="1082294" y="2164715"/>
                  </a:cubicBezTo>
                  <a:cubicBezTo>
                    <a:pt x="1369441" y="2164715"/>
                    <a:pt x="1644650" y="2050796"/>
                    <a:pt x="1847723" y="1847723"/>
                  </a:cubicBezTo>
                  <a:cubicBezTo>
                    <a:pt x="2050796" y="1644650"/>
                    <a:pt x="2164715" y="1369441"/>
                    <a:pt x="2164715" y="1082421"/>
                  </a:cubicBezTo>
                  <a:cubicBezTo>
                    <a:pt x="2164715" y="795401"/>
                    <a:pt x="2050669" y="520065"/>
                    <a:pt x="1847723" y="317119"/>
                  </a:cubicBezTo>
                  <a:cubicBezTo>
                    <a:pt x="1644777" y="114173"/>
                    <a:pt x="1369441" y="0"/>
                    <a:pt x="1082294" y="0"/>
                  </a:cubicBezTo>
                  <a:close/>
                </a:path>
              </a:pathLst>
            </a:custGeom>
            <a:solidFill>
              <a:srgbClr val="0063A1"/>
            </a:solidFill>
          </p:spPr>
        </p:sp>
      </p:grpSp>
      <p:grpSp>
        <p:nvGrpSpPr>
          <p:cNvPr name="Group 38" id="38"/>
          <p:cNvGrpSpPr/>
          <p:nvPr/>
        </p:nvGrpSpPr>
        <p:grpSpPr>
          <a:xfrm rot="0">
            <a:off x="8500535" y="7475837"/>
            <a:ext cx="1254319" cy="1254319"/>
            <a:chOff x="0" y="0"/>
            <a:chExt cx="1617376" cy="1617376"/>
          </a:xfrm>
        </p:grpSpPr>
        <p:sp>
          <p:nvSpPr>
            <p:cNvPr name="Freeform 39" id="39"/>
            <p:cNvSpPr/>
            <p:nvPr/>
          </p:nvSpPr>
          <p:spPr>
            <a:xfrm flipH="false" flipV="false" rot="0">
              <a:off x="0" y="0"/>
              <a:ext cx="1617345" cy="1617345"/>
            </a:xfrm>
            <a:custGeom>
              <a:avLst/>
              <a:gdLst/>
              <a:ahLst/>
              <a:cxnLst/>
              <a:rect r="r" b="b" t="t" l="l"/>
              <a:pathLst>
                <a:path h="1617345" w="1617345">
                  <a:moveTo>
                    <a:pt x="808736" y="0"/>
                  </a:moveTo>
                  <a:cubicBezTo>
                    <a:pt x="594233" y="0"/>
                    <a:pt x="388620" y="85217"/>
                    <a:pt x="236855" y="236855"/>
                  </a:cubicBezTo>
                  <a:cubicBezTo>
                    <a:pt x="85344" y="388493"/>
                    <a:pt x="0" y="594233"/>
                    <a:pt x="0" y="808736"/>
                  </a:cubicBezTo>
                  <a:cubicBezTo>
                    <a:pt x="0" y="1023239"/>
                    <a:pt x="85344" y="1228852"/>
                    <a:pt x="236855" y="1380490"/>
                  </a:cubicBezTo>
                  <a:cubicBezTo>
                    <a:pt x="388620" y="1532255"/>
                    <a:pt x="594233" y="1617345"/>
                    <a:pt x="808609" y="1617345"/>
                  </a:cubicBezTo>
                  <a:cubicBezTo>
                    <a:pt x="1023112" y="1617345"/>
                    <a:pt x="1228852" y="1532128"/>
                    <a:pt x="1380490" y="1380490"/>
                  </a:cubicBezTo>
                  <a:cubicBezTo>
                    <a:pt x="1532128" y="1228852"/>
                    <a:pt x="1617345" y="1023239"/>
                    <a:pt x="1617345" y="808736"/>
                  </a:cubicBezTo>
                  <a:cubicBezTo>
                    <a:pt x="1617345" y="594233"/>
                    <a:pt x="1532128" y="388493"/>
                    <a:pt x="1380490" y="236982"/>
                  </a:cubicBezTo>
                  <a:cubicBezTo>
                    <a:pt x="1228852" y="85217"/>
                    <a:pt x="1023239" y="0"/>
                    <a:pt x="808736" y="0"/>
                  </a:cubicBezTo>
                  <a:close/>
                </a:path>
              </a:pathLst>
            </a:custGeom>
            <a:solidFill>
              <a:srgbClr val="FFFFFF"/>
            </a:solidFill>
          </p:spPr>
        </p:sp>
      </p:grpSp>
      <p:grpSp>
        <p:nvGrpSpPr>
          <p:cNvPr name="Group 40" id="40"/>
          <p:cNvGrpSpPr/>
          <p:nvPr/>
        </p:nvGrpSpPr>
        <p:grpSpPr>
          <a:xfrm rot="0">
            <a:off x="5889819" y="8074200"/>
            <a:ext cx="1678750" cy="1678750"/>
            <a:chOff x="0" y="0"/>
            <a:chExt cx="2164656" cy="2164656"/>
          </a:xfrm>
        </p:grpSpPr>
        <p:sp>
          <p:nvSpPr>
            <p:cNvPr name="Freeform 41" id="41"/>
            <p:cNvSpPr/>
            <p:nvPr/>
          </p:nvSpPr>
          <p:spPr>
            <a:xfrm flipH="false" flipV="false" rot="0">
              <a:off x="0" y="0"/>
              <a:ext cx="2164715" cy="2164715"/>
            </a:xfrm>
            <a:custGeom>
              <a:avLst/>
              <a:gdLst/>
              <a:ahLst/>
              <a:cxnLst/>
              <a:rect r="r" b="b" t="t" l="l"/>
              <a:pathLst>
                <a:path h="2164715" w="2164715">
                  <a:moveTo>
                    <a:pt x="1082421" y="0"/>
                  </a:moveTo>
                  <a:cubicBezTo>
                    <a:pt x="795401" y="0"/>
                    <a:pt x="520065" y="114046"/>
                    <a:pt x="317119" y="316992"/>
                  </a:cubicBezTo>
                  <a:cubicBezTo>
                    <a:pt x="114173" y="519938"/>
                    <a:pt x="0" y="795274"/>
                    <a:pt x="0" y="1082294"/>
                  </a:cubicBezTo>
                  <a:cubicBezTo>
                    <a:pt x="0" y="1369441"/>
                    <a:pt x="114046" y="1644650"/>
                    <a:pt x="317119" y="1847723"/>
                  </a:cubicBezTo>
                  <a:cubicBezTo>
                    <a:pt x="520192" y="2050796"/>
                    <a:pt x="795401" y="2164715"/>
                    <a:pt x="1082421" y="2164715"/>
                  </a:cubicBezTo>
                  <a:cubicBezTo>
                    <a:pt x="1369441" y="2164715"/>
                    <a:pt x="1644777" y="2050669"/>
                    <a:pt x="1847723" y="1847723"/>
                  </a:cubicBezTo>
                  <a:cubicBezTo>
                    <a:pt x="2050796" y="1644650"/>
                    <a:pt x="2164715" y="1369441"/>
                    <a:pt x="2164715" y="1082294"/>
                  </a:cubicBezTo>
                  <a:cubicBezTo>
                    <a:pt x="2164715" y="795274"/>
                    <a:pt x="2050796" y="519938"/>
                    <a:pt x="1847723" y="316992"/>
                  </a:cubicBezTo>
                  <a:cubicBezTo>
                    <a:pt x="1644650" y="114046"/>
                    <a:pt x="1369441" y="0"/>
                    <a:pt x="1082421" y="0"/>
                  </a:cubicBezTo>
                  <a:close/>
                </a:path>
              </a:pathLst>
            </a:custGeom>
            <a:solidFill>
              <a:srgbClr val="0063A1"/>
            </a:solidFill>
          </p:spPr>
        </p:sp>
      </p:grpSp>
      <p:grpSp>
        <p:nvGrpSpPr>
          <p:cNvPr name="Group 42" id="42"/>
          <p:cNvGrpSpPr/>
          <p:nvPr/>
        </p:nvGrpSpPr>
        <p:grpSpPr>
          <a:xfrm rot="0">
            <a:off x="6102084" y="8286366"/>
            <a:ext cx="1254319" cy="1254319"/>
            <a:chOff x="0" y="0"/>
            <a:chExt cx="1617376" cy="1617376"/>
          </a:xfrm>
        </p:grpSpPr>
        <p:sp>
          <p:nvSpPr>
            <p:cNvPr name="Freeform 43" id="43"/>
            <p:cNvSpPr/>
            <p:nvPr/>
          </p:nvSpPr>
          <p:spPr>
            <a:xfrm flipH="false" flipV="false" rot="0">
              <a:off x="0" y="0"/>
              <a:ext cx="1617218" cy="1617345"/>
            </a:xfrm>
            <a:custGeom>
              <a:avLst/>
              <a:gdLst/>
              <a:ahLst/>
              <a:cxnLst/>
              <a:rect r="r" b="b" t="t" l="l"/>
              <a:pathLst>
                <a:path h="1617345" w="1617218">
                  <a:moveTo>
                    <a:pt x="808736" y="0"/>
                  </a:moveTo>
                  <a:cubicBezTo>
                    <a:pt x="594106" y="0"/>
                    <a:pt x="388493" y="85344"/>
                    <a:pt x="236855" y="236855"/>
                  </a:cubicBezTo>
                  <a:cubicBezTo>
                    <a:pt x="85217" y="388620"/>
                    <a:pt x="0" y="594233"/>
                    <a:pt x="0" y="808736"/>
                  </a:cubicBezTo>
                  <a:cubicBezTo>
                    <a:pt x="0" y="1023239"/>
                    <a:pt x="85217" y="1228979"/>
                    <a:pt x="236855" y="1380617"/>
                  </a:cubicBezTo>
                  <a:cubicBezTo>
                    <a:pt x="388493" y="1532255"/>
                    <a:pt x="594106" y="1617345"/>
                    <a:pt x="808609" y="1617345"/>
                  </a:cubicBezTo>
                  <a:cubicBezTo>
                    <a:pt x="1023112" y="1617345"/>
                    <a:pt x="1228852" y="1532128"/>
                    <a:pt x="1380363" y="1380617"/>
                  </a:cubicBezTo>
                  <a:cubicBezTo>
                    <a:pt x="1532128" y="1228852"/>
                    <a:pt x="1617218" y="1023239"/>
                    <a:pt x="1617218" y="808736"/>
                  </a:cubicBezTo>
                  <a:cubicBezTo>
                    <a:pt x="1617218" y="594233"/>
                    <a:pt x="1532255" y="388620"/>
                    <a:pt x="1380490" y="236855"/>
                  </a:cubicBezTo>
                  <a:cubicBezTo>
                    <a:pt x="1228852" y="85344"/>
                    <a:pt x="1023239" y="0"/>
                    <a:pt x="808736" y="0"/>
                  </a:cubicBezTo>
                  <a:close/>
                </a:path>
              </a:pathLst>
            </a:custGeom>
            <a:solidFill>
              <a:srgbClr val="FFFFFF"/>
            </a:solidFill>
          </p:spPr>
        </p:sp>
      </p:grpSp>
      <p:grpSp>
        <p:nvGrpSpPr>
          <p:cNvPr name="Group 44" id="44"/>
          <p:cNvGrpSpPr/>
          <p:nvPr/>
        </p:nvGrpSpPr>
        <p:grpSpPr>
          <a:xfrm rot="0">
            <a:off x="4609148" y="5743503"/>
            <a:ext cx="1678716" cy="1678716"/>
            <a:chOff x="0" y="0"/>
            <a:chExt cx="2164613" cy="2164613"/>
          </a:xfrm>
        </p:grpSpPr>
        <p:sp>
          <p:nvSpPr>
            <p:cNvPr name="Freeform 45" id="45"/>
            <p:cNvSpPr/>
            <p:nvPr/>
          </p:nvSpPr>
          <p:spPr>
            <a:xfrm flipH="false" flipV="false" rot="0">
              <a:off x="0" y="0"/>
              <a:ext cx="2164715" cy="2164715"/>
            </a:xfrm>
            <a:custGeom>
              <a:avLst/>
              <a:gdLst/>
              <a:ahLst/>
              <a:cxnLst/>
              <a:rect r="r" b="b" t="t" l="l"/>
              <a:pathLst>
                <a:path h="2164715" w="2164715">
                  <a:moveTo>
                    <a:pt x="1082294" y="0"/>
                  </a:moveTo>
                  <a:cubicBezTo>
                    <a:pt x="795274" y="0"/>
                    <a:pt x="520065" y="114046"/>
                    <a:pt x="316992" y="316992"/>
                  </a:cubicBezTo>
                  <a:cubicBezTo>
                    <a:pt x="113919" y="519938"/>
                    <a:pt x="0" y="795274"/>
                    <a:pt x="0" y="1082294"/>
                  </a:cubicBezTo>
                  <a:cubicBezTo>
                    <a:pt x="0" y="1369314"/>
                    <a:pt x="114046" y="1644650"/>
                    <a:pt x="316992" y="1847723"/>
                  </a:cubicBezTo>
                  <a:cubicBezTo>
                    <a:pt x="520065" y="2050669"/>
                    <a:pt x="795274" y="2164715"/>
                    <a:pt x="1082421" y="2164715"/>
                  </a:cubicBezTo>
                  <a:cubicBezTo>
                    <a:pt x="1369441" y="2164715"/>
                    <a:pt x="1644777" y="2050669"/>
                    <a:pt x="1847723" y="1847723"/>
                  </a:cubicBezTo>
                  <a:cubicBezTo>
                    <a:pt x="2050669" y="1644650"/>
                    <a:pt x="2164715" y="1369441"/>
                    <a:pt x="2164715" y="1082294"/>
                  </a:cubicBezTo>
                  <a:cubicBezTo>
                    <a:pt x="2164715" y="795147"/>
                    <a:pt x="2050669" y="519938"/>
                    <a:pt x="1847723" y="316992"/>
                  </a:cubicBezTo>
                  <a:cubicBezTo>
                    <a:pt x="1644777" y="114046"/>
                    <a:pt x="1369314" y="0"/>
                    <a:pt x="1082294" y="0"/>
                  </a:cubicBezTo>
                  <a:close/>
                </a:path>
              </a:pathLst>
            </a:custGeom>
            <a:solidFill>
              <a:srgbClr val="0063A1"/>
            </a:solidFill>
          </p:spPr>
        </p:sp>
      </p:grpSp>
      <p:grpSp>
        <p:nvGrpSpPr>
          <p:cNvPr name="Group 46" id="46"/>
          <p:cNvGrpSpPr/>
          <p:nvPr/>
        </p:nvGrpSpPr>
        <p:grpSpPr>
          <a:xfrm rot="0">
            <a:off x="4821380" y="5955634"/>
            <a:ext cx="1254319" cy="1254352"/>
            <a:chOff x="0" y="0"/>
            <a:chExt cx="1617376" cy="1617419"/>
          </a:xfrm>
        </p:grpSpPr>
        <p:sp>
          <p:nvSpPr>
            <p:cNvPr name="Freeform 47" id="47"/>
            <p:cNvSpPr/>
            <p:nvPr/>
          </p:nvSpPr>
          <p:spPr>
            <a:xfrm flipH="false" flipV="false" rot="0">
              <a:off x="0" y="0"/>
              <a:ext cx="1617218" cy="1617345"/>
            </a:xfrm>
            <a:custGeom>
              <a:avLst/>
              <a:gdLst/>
              <a:ahLst/>
              <a:cxnLst/>
              <a:rect r="r" b="b" t="t" l="l"/>
              <a:pathLst>
                <a:path h="1617345" w="1617218">
                  <a:moveTo>
                    <a:pt x="808736" y="0"/>
                  </a:moveTo>
                  <a:cubicBezTo>
                    <a:pt x="594233" y="0"/>
                    <a:pt x="388493" y="85344"/>
                    <a:pt x="236728" y="236855"/>
                  </a:cubicBezTo>
                  <a:cubicBezTo>
                    <a:pt x="85217" y="388620"/>
                    <a:pt x="0" y="594360"/>
                    <a:pt x="0" y="808736"/>
                  </a:cubicBezTo>
                  <a:cubicBezTo>
                    <a:pt x="0" y="1023112"/>
                    <a:pt x="85217" y="1228979"/>
                    <a:pt x="236728" y="1380617"/>
                  </a:cubicBezTo>
                  <a:cubicBezTo>
                    <a:pt x="388493" y="1532255"/>
                    <a:pt x="594106" y="1617345"/>
                    <a:pt x="808609" y="1617345"/>
                  </a:cubicBezTo>
                  <a:cubicBezTo>
                    <a:pt x="1023112" y="1617345"/>
                    <a:pt x="1228725" y="1532255"/>
                    <a:pt x="1380363" y="1380617"/>
                  </a:cubicBezTo>
                  <a:cubicBezTo>
                    <a:pt x="1532001" y="1228852"/>
                    <a:pt x="1617218" y="1023239"/>
                    <a:pt x="1617218" y="808736"/>
                  </a:cubicBezTo>
                  <a:cubicBezTo>
                    <a:pt x="1617218" y="594233"/>
                    <a:pt x="1532128" y="388620"/>
                    <a:pt x="1380490" y="236855"/>
                  </a:cubicBezTo>
                  <a:cubicBezTo>
                    <a:pt x="1228725" y="85344"/>
                    <a:pt x="1023112" y="0"/>
                    <a:pt x="808736" y="0"/>
                  </a:cubicBezTo>
                  <a:close/>
                </a:path>
              </a:pathLst>
            </a:custGeom>
            <a:solidFill>
              <a:srgbClr val="FFFFFF"/>
            </a:solidFill>
          </p:spPr>
        </p:sp>
      </p:grpSp>
      <p:grpSp>
        <p:nvGrpSpPr>
          <p:cNvPr name="Group 48" id="48"/>
          <p:cNvGrpSpPr/>
          <p:nvPr/>
        </p:nvGrpSpPr>
        <p:grpSpPr>
          <a:xfrm rot="0">
            <a:off x="6445570" y="2810234"/>
            <a:ext cx="1678716" cy="1678716"/>
            <a:chOff x="0" y="0"/>
            <a:chExt cx="2164613" cy="2164613"/>
          </a:xfrm>
        </p:grpSpPr>
        <p:sp>
          <p:nvSpPr>
            <p:cNvPr name="Freeform 49" id="49"/>
            <p:cNvSpPr/>
            <p:nvPr/>
          </p:nvSpPr>
          <p:spPr>
            <a:xfrm flipH="false" flipV="false" rot="0">
              <a:off x="0" y="0"/>
              <a:ext cx="2164715" cy="2164715"/>
            </a:xfrm>
            <a:custGeom>
              <a:avLst/>
              <a:gdLst/>
              <a:ahLst/>
              <a:cxnLst/>
              <a:rect r="r" b="b" t="t" l="l"/>
              <a:pathLst>
                <a:path h="2164715" w="2164715">
                  <a:moveTo>
                    <a:pt x="1082167" y="0"/>
                  </a:moveTo>
                  <a:cubicBezTo>
                    <a:pt x="795274" y="0"/>
                    <a:pt x="519938" y="114046"/>
                    <a:pt x="316992" y="316992"/>
                  </a:cubicBezTo>
                  <a:cubicBezTo>
                    <a:pt x="113919" y="520065"/>
                    <a:pt x="0" y="795274"/>
                    <a:pt x="0" y="1082421"/>
                  </a:cubicBezTo>
                  <a:cubicBezTo>
                    <a:pt x="0" y="1369441"/>
                    <a:pt x="113919" y="1644777"/>
                    <a:pt x="316992" y="1847723"/>
                  </a:cubicBezTo>
                  <a:cubicBezTo>
                    <a:pt x="519938" y="2050669"/>
                    <a:pt x="795274" y="2164715"/>
                    <a:pt x="1082294" y="2164715"/>
                  </a:cubicBezTo>
                  <a:cubicBezTo>
                    <a:pt x="1369314" y="2164715"/>
                    <a:pt x="1644650" y="2050669"/>
                    <a:pt x="1847596" y="1847723"/>
                  </a:cubicBezTo>
                  <a:cubicBezTo>
                    <a:pt x="2050669" y="1644777"/>
                    <a:pt x="2164715" y="1369441"/>
                    <a:pt x="2164715" y="1082421"/>
                  </a:cubicBezTo>
                  <a:cubicBezTo>
                    <a:pt x="2164715" y="795274"/>
                    <a:pt x="2050669" y="520065"/>
                    <a:pt x="1847596" y="316992"/>
                  </a:cubicBezTo>
                  <a:cubicBezTo>
                    <a:pt x="1644523" y="114046"/>
                    <a:pt x="1369314" y="0"/>
                    <a:pt x="1082167" y="0"/>
                  </a:cubicBezTo>
                  <a:close/>
                </a:path>
              </a:pathLst>
            </a:custGeom>
            <a:solidFill>
              <a:srgbClr val="0063A1"/>
            </a:solidFill>
          </p:spPr>
        </p:sp>
      </p:grpSp>
      <p:grpSp>
        <p:nvGrpSpPr>
          <p:cNvPr name="Group 50" id="50"/>
          <p:cNvGrpSpPr/>
          <p:nvPr/>
        </p:nvGrpSpPr>
        <p:grpSpPr>
          <a:xfrm rot="0">
            <a:off x="6657702" y="3022400"/>
            <a:ext cx="1254352" cy="1254418"/>
            <a:chOff x="0" y="0"/>
            <a:chExt cx="1617419" cy="1617504"/>
          </a:xfrm>
        </p:grpSpPr>
        <p:sp>
          <p:nvSpPr>
            <p:cNvPr name="Freeform 51" id="51"/>
            <p:cNvSpPr/>
            <p:nvPr/>
          </p:nvSpPr>
          <p:spPr>
            <a:xfrm flipH="false" flipV="false" rot="0">
              <a:off x="0" y="0"/>
              <a:ext cx="1617345" cy="1617472"/>
            </a:xfrm>
            <a:custGeom>
              <a:avLst/>
              <a:gdLst/>
              <a:ahLst/>
              <a:cxnLst/>
              <a:rect r="r" b="b" t="t" l="l"/>
              <a:pathLst>
                <a:path h="1617472" w="1617345">
                  <a:moveTo>
                    <a:pt x="808736" y="0"/>
                  </a:moveTo>
                  <a:cubicBezTo>
                    <a:pt x="594233" y="0"/>
                    <a:pt x="388493" y="85217"/>
                    <a:pt x="236855" y="236855"/>
                  </a:cubicBezTo>
                  <a:cubicBezTo>
                    <a:pt x="85217" y="388620"/>
                    <a:pt x="0" y="594233"/>
                    <a:pt x="0" y="808863"/>
                  </a:cubicBezTo>
                  <a:cubicBezTo>
                    <a:pt x="0" y="1023239"/>
                    <a:pt x="85090" y="1228979"/>
                    <a:pt x="236855" y="1380617"/>
                  </a:cubicBezTo>
                  <a:cubicBezTo>
                    <a:pt x="388493" y="1532255"/>
                    <a:pt x="594106" y="1617472"/>
                    <a:pt x="808609" y="1617472"/>
                  </a:cubicBezTo>
                  <a:cubicBezTo>
                    <a:pt x="1023112" y="1617472"/>
                    <a:pt x="1228852" y="1532255"/>
                    <a:pt x="1380490" y="1380617"/>
                  </a:cubicBezTo>
                  <a:cubicBezTo>
                    <a:pt x="1532128" y="1228852"/>
                    <a:pt x="1617345" y="1023239"/>
                    <a:pt x="1617345" y="808863"/>
                  </a:cubicBezTo>
                  <a:cubicBezTo>
                    <a:pt x="1617345" y="594360"/>
                    <a:pt x="1532128" y="388620"/>
                    <a:pt x="1380490" y="236982"/>
                  </a:cubicBezTo>
                  <a:cubicBezTo>
                    <a:pt x="1228852" y="85344"/>
                    <a:pt x="1023239" y="0"/>
                    <a:pt x="808736" y="0"/>
                  </a:cubicBezTo>
                  <a:close/>
                </a:path>
              </a:pathLst>
            </a:custGeom>
            <a:solidFill>
              <a:srgbClr val="FFFFFF"/>
            </a:solidFill>
          </p:spPr>
        </p:sp>
      </p:grpSp>
      <p:sp>
        <p:nvSpPr>
          <p:cNvPr name="Freeform 52" id="52"/>
          <p:cNvSpPr/>
          <p:nvPr/>
        </p:nvSpPr>
        <p:spPr>
          <a:xfrm flipH="false" flipV="false" rot="0">
            <a:off x="8288320" y="4562675"/>
            <a:ext cx="1678716" cy="1678750"/>
          </a:xfrm>
          <a:custGeom>
            <a:avLst/>
            <a:gdLst/>
            <a:ahLst/>
            <a:cxnLst/>
            <a:rect r="r" b="b" t="t" l="l"/>
            <a:pathLst>
              <a:path h="1678750" w="1678716">
                <a:moveTo>
                  <a:pt x="0" y="0"/>
                </a:moveTo>
                <a:lnTo>
                  <a:pt x="1678716" y="0"/>
                </a:lnTo>
                <a:lnTo>
                  <a:pt x="1678716" y="1678750"/>
                </a:lnTo>
                <a:lnTo>
                  <a:pt x="0" y="167875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3" id="53"/>
          <p:cNvSpPr/>
          <p:nvPr/>
        </p:nvSpPr>
        <p:spPr>
          <a:xfrm flipH="false" flipV="false" rot="0">
            <a:off x="6362996" y="8575474"/>
            <a:ext cx="667464" cy="619313"/>
          </a:xfrm>
          <a:custGeom>
            <a:avLst/>
            <a:gdLst/>
            <a:ahLst/>
            <a:cxnLst/>
            <a:rect r="r" b="b" t="t" l="l"/>
            <a:pathLst>
              <a:path h="619313" w="667464">
                <a:moveTo>
                  <a:pt x="0" y="0"/>
                </a:moveTo>
                <a:lnTo>
                  <a:pt x="667464" y="0"/>
                </a:lnTo>
                <a:lnTo>
                  <a:pt x="667464" y="619314"/>
                </a:lnTo>
                <a:lnTo>
                  <a:pt x="0" y="61931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54" id="54"/>
          <p:cNvGrpSpPr/>
          <p:nvPr/>
        </p:nvGrpSpPr>
        <p:grpSpPr>
          <a:xfrm rot="0">
            <a:off x="7110929" y="3685945"/>
            <a:ext cx="30810" cy="27034"/>
            <a:chOff x="0" y="0"/>
            <a:chExt cx="39728" cy="34859"/>
          </a:xfrm>
        </p:grpSpPr>
        <p:sp>
          <p:nvSpPr>
            <p:cNvPr name="Freeform 55" id="55"/>
            <p:cNvSpPr/>
            <p:nvPr/>
          </p:nvSpPr>
          <p:spPr>
            <a:xfrm flipH="false" flipV="false" rot="0">
              <a:off x="0" y="0"/>
              <a:ext cx="39624" cy="34925"/>
            </a:xfrm>
            <a:custGeom>
              <a:avLst/>
              <a:gdLst/>
              <a:ahLst/>
              <a:cxnLst/>
              <a:rect r="r" b="b" t="t" l="l"/>
              <a:pathLst>
                <a:path h="34925" w="39624">
                  <a:moveTo>
                    <a:pt x="19812" y="0"/>
                  </a:moveTo>
                  <a:cubicBezTo>
                    <a:pt x="16891" y="0"/>
                    <a:pt x="13843" y="762"/>
                    <a:pt x="11176" y="2286"/>
                  </a:cubicBezTo>
                  <a:cubicBezTo>
                    <a:pt x="2794" y="7239"/>
                    <a:pt x="0" y="17780"/>
                    <a:pt x="4699" y="26162"/>
                  </a:cubicBezTo>
                  <a:cubicBezTo>
                    <a:pt x="8001" y="31750"/>
                    <a:pt x="13843" y="34925"/>
                    <a:pt x="19812" y="34925"/>
                  </a:cubicBezTo>
                  <a:cubicBezTo>
                    <a:pt x="22733" y="34925"/>
                    <a:pt x="25781" y="34163"/>
                    <a:pt x="28448" y="32639"/>
                  </a:cubicBezTo>
                  <a:cubicBezTo>
                    <a:pt x="36830" y="27813"/>
                    <a:pt x="39624" y="17145"/>
                    <a:pt x="34925" y="8763"/>
                  </a:cubicBezTo>
                  <a:cubicBezTo>
                    <a:pt x="31750" y="3048"/>
                    <a:pt x="25908" y="0"/>
                    <a:pt x="19812" y="0"/>
                  </a:cubicBezTo>
                  <a:close/>
                </a:path>
              </a:pathLst>
            </a:custGeom>
            <a:solidFill>
              <a:srgbClr val="434343"/>
            </a:solidFill>
          </p:spPr>
        </p:sp>
      </p:grpSp>
      <p:grpSp>
        <p:nvGrpSpPr>
          <p:cNvPr name="Group 56" id="56"/>
          <p:cNvGrpSpPr/>
          <p:nvPr/>
        </p:nvGrpSpPr>
        <p:grpSpPr>
          <a:xfrm rot="0">
            <a:off x="7861579" y="5609672"/>
            <a:ext cx="81896" cy="632830"/>
            <a:chOff x="0" y="0"/>
            <a:chExt cx="105600" cy="816000"/>
          </a:xfrm>
        </p:grpSpPr>
        <p:sp>
          <p:nvSpPr>
            <p:cNvPr name="Freeform 57" id="57"/>
            <p:cNvSpPr/>
            <p:nvPr/>
          </p:nvSpPr>
          <p:spPr>
            <a:xfrm flipH="false" flipV="false" rot="0">
              <a:off x="0" y="0"/>
              <a:ext cx="105537" cy="815975"/>
            </a:xfrm>
            <a:custGeom>
              <a:avLst/>
              <a:gdLst/>
              <a:ahLst/>
              <a:cxnLst/>
              <a:rect r="r" b="b" t="t" l="l"/>
              <a:pathLst>
                <a:path h="815975" w="105537">
                  <a:moveTo>
                    <a:pt x="0" y="0"/>
                  </a:moveTo>
                  <a:lnTo>
                    <a:pt x="105537" y="0"/>
                  </a:lnTo>
                  <a:lnTo>
                    <a:pt x="105537" y="815975"/>
                  </a:lnTo>
                  <a:lnTo>
                    <a:pt x="0" y="815975"/>
                  </a:lnTo>
                  <a:close/>
                </a:path>
              </a:pathLst>
            </a:custGeom>
            <a:solidFill>
              <a:srgbClr val="338FE0"/>
            </a:solidFill>
          </p:spPr>
        </p:sp>
      </p:grpSp>
      <p:sp>
        <p:nvSpPr>
          <p:cNvPr name="Freeform 58" id="58"/>
          <p:cNvSpPr/>
          <p:nvPr/>
        </p:nvSpPr>
        <p:spPr>
          <a:xfrm flipH="false" flipV="false" rot="0">
            <a:off x="6974031" y="3184539"/>
            <a:ext cx="621692" cy="914103"/>
          </a:xfrm>
          <a:custGeom>
            <a:avLst/>
            <a:gdLst/>
            <a:ahLst/>
            <a:cxnLst/>
            <a:rect r="r" b="b" t="t" l="l"/>
            <a:pathLst>
              <a:path h="914103" w="621692">
                <a:moveTo>
                  <a:pt x="0" y="0"/>
                </a:moveTo>
                <a:lnTo>
                  <a:pt x="621691" y="0"/>
                </a:lnTo>
                <a:lnTo>
                  <a:pt x="621691" y="914102"/>
                </a:lnTo>
                <a:lnTo>
                  <a:pt x="0" y="91410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59" id="59"/>
          <p:cNvSpPr/>
          <p:nvPr/>
        </p:nvSpPr>
        <p:spPr>
          <a:xfrm flipH="false" flipV="false" rot="0">
            <a:off x="8702482" y="5046596"/>
            <a:ext cx="844096" cy="710873"/>
          </a:xfrm>
          <a:custGeom>
            <a:avLst/>
            <a:gdLst/>
            <a:ahLst/>
            <a:cxnLst/>
            <a:rect r="r" b="b" t="t" l="l"/>
            <a:pathLst>
              <a:path h="710873" w="844096">
                <a:moveTo>
                  <a:pt x="0" y="0"/>
                </a:moveTo>
                <a:lnTo>
                  <a:pt x="844096" y="0"/>
                </a:lnTo>
                <a:lnTo>
                  <a:pt x="844096" y="710873"/>
                </a:lnTo>
                <a:lnTo>
                  <a:pt x="0" y="71087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60" id="60"/>
          <p:cNvSpPr/>
          <p:nvPr/>
        </p:nvSpPr>
        <p:spPr>
          <a:xfrm flipH="false" flipV="false" rot="0">
            <a:off x="5085123" y="6225143"/>
            <a:ext cx="726801" cy="715481"/>
          </a:xfrm>
          <a:custGeom>
            <a:avLst/>
            <a:gdLst/>
            <a:ahLst/>
            <a:cxnLst/>
            <a:rect r="r" b="b" t="t" l="l"/>
            <a:pathLst>
              <a:path h="715481" w="726801">
                <a:moveTo>
                  <a:pt x="0" y="0"/>
                </a:moveTo>
                <a:lnTo>
                  <a:pt x="726802" y="0"/>
                </a:lnTo>
                <a:lnTo>
                  <a:pt x="726802" y="715481"/>
                </a:lnTo>
                <a:lnTo>
                  <a:pt x="0" y="71548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61" id="61"/>
          <p:cNvSpPr/>
          <p:nvPr/>
        </p:nvSpPr>
        <p:spPr>
          <a:xfrm flipH="false" flipV="false" rot="0">
            <a:off x="8705692" y="7793298"/>
            <a:ext cx="844123" cy="619299"/>
          </a:xfrm>
          <a:custGeom>
            <a:avLst/>
            <a:gdLst/>
            <a:ahLst/>
            <a:cxnLst/>
            <a:rect r="r" b="b" t="t" l="l"/>
            <a:pathLst>
              <a:path h="619299" w="844123">
                <a:moveTo>
                  <a:pt x="0" y="0"/>
                </a:moveTo>
                <a:lnTo>
                  <a:pt x="844123" y="0"/>
                </a:lnTo>
                <a:lnTo>
                  <a:pt x="844123" y="619299"/>
                </a:lnTo>
                <a:lnTo>
                  <a:pt x="0" y="61929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62" id="62"/>
          <p:cNvSpPr txBox="true"/>
          <p:nvPr/>
        </p:nvSpPr>
        <p:spPr>
          <a:xfrm rot="0">
            <a:off x="1337791" y="943770"/>
            <a:ext cx="11418126" cy="1172239"/>
          </a:xfrm>
          <a:prstGeom prst="rect">
            <a:avLst/>
          </a:prstGeom>
        </p:spPr>
        <p:txBody>
          <a:bodyPr anchor="t" rtlCol="false" tIns="0" lIns="0" bIns="0" rIns="0">
            <a:spAutoFit/>
          </a:bodyPr>
          <a:lstStyle/>
          <a:p>
            <a:pPr algn="l">
              <a:lnSpc>
                <a:spcPts val="9223"/>
              </a:lnSpc>
            </a:pPr>
            <a:r>
              <a:rPr lang="en-US" b="true" sz="7685">
                <a:solidFill>
                  <a:srgbClr val="0063A1"/>
                </a:solidFill>
                <a:latin typeface="TT Hoves Bold"/>
                <a:ea typeface="TT Hoves Bold"/>
                <a:cs typeface="TT Hoves Bold"/>
                <a:sym typeface="TT Hoves Bold"/>
              </a:rPr>
              <a:t>MORTGAGE PROCESS</a:t>
            </a:r>
          </a:p>
        </p:txBody>
      </p:sp>
    </p:spTree>
  </p:cSld>
  <p:clrMapOvr>
    <a:masterClrMapping/>
  </p:clrMapOvr>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5829033" y="-1509558"/>
            <a:ext cx="3957167" cy="395716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TextBox 5" id="5"/>
          <p:cNvSpPr txBox="true"/>
          <p:nvPr/>
        </p:nvSpPr>
        <p:spPr>
          <a:xfrm rot="0">
            <a:off x="1673375" y="1614825"/>
            <a:ext cx="9841950" cy="361950"/>
          </a:xfrm>
          <a:prstGeom prst="rect">
            <a:avLst/>
          </a:prstGeom>
        </p:spPr>
        <p:txBody>
          <a:bodyPr anchor="t" rtlCol="false" tIns="0" lIns="0" bIns="0" rIns="0">
            <a:spAutoFit/>
          </a:bodyPr>
          <a:lstStyle/>
          <a:p>
            <a:pPr algn="l">
              <a:lnSpc>
                <a:spcPts val="2879"/>
              </a:lnSpc>
            </a:pPr>
            <a:r>
              <a:rPr lang="en-US" sz="2400">
                <a:solidFill>
                  <a:srgbClr val="FFFFFF"/>
                </a:solidFill>
                <a:latin typeface="Montserrat Classic"/>
                <a:ea typeface="Montserrat Classic"/>
                <a:cs typeface="Montserrat Classic"/>
                <a:sym typeface="Montserrat Classic"/>
              </a:rPr>
              <a:t>MORTGAGE ELIGIBILITY CRITERIA</a:t>
            </a:r>
          </a:p>
        </p:txBody>
      </p:sp>
      <p:grpSp>
        <p:nvGrpSpPr>
          <p:cNvPr name="Group 6" id="6"/>
          <p:cNvGrpSpPr/>
          <p:nvPr/>
        </p:nvGrpSpPr>
        <p:grpSpPr>
          <a:xfrm rot="0">
            <a:off x="-2062688" y="8535728"/>
            <a:ext cx="4880645" cy="4723978"/>
            <a:chOff x="0" y="0"/>
            <a:chExt cx="839756" cy="812800"/>
          </a:xfrm>
        </p:grpSpPr>
        <p:sp>
          <p:nvSpPr>
            <p:cNvPr name="Freeform 7" id="7"/>
            <p:cNvSpPr/>
            <p:nvPr/>
          </p:nvSpPr>
          <p:spPr>
            <a:xfrm flipH="false" flipV="false" rot="0">
              <a:off x="0" y="0"/>
              <a:ext cx="839756" cy="812800"/>
            </a:xfrm>
            <a:custGeom>
              <a:avLst/>
              <a:gdLst/>
              <a:ahLst/>
              <a:cxnLst/>
              <a:rect r="r" b="b" t="t" l="l"/>
              <a:pathLst>
                <a:path h="812800" w="839756">
                  <a:moveTo>
                    <a:pt x="419878" y="0"/>
                  </a:moveTo>
                  <a:cubicBezTo>
                    <a:pt x="187986" y="0"/>
                    <a:pt x="0" y="181951"/>
                    <a:pt x="0" y="406400"/>
                  </a:cubicBezTo>
                  <a:cubicBezTo>
                    <a:pt x="0" y="630849"/>
                    <a:pt x="187986" y="812800"/>
                    <a:pt x="419878" y="812800"/>
                  </a:cubicBezTo>
                  <a:cubicBezTo>
                    <a:pt x="651770" y="812800"/>
                    <a:pt x="839756" y="630849"/>
                    <a:pt x="839756" y="406400"/>
                  </a:cubicBezTo>
                  <a:cubicBezTo>
                    <a:pt x="839756" y="181951"/>
                    <a:pt x="651770" y="0"/>
                    <a:pt x="419878" y="0"/>
                  </a:cubicBezTo>
                  <a:close/>
                </a:path>
              </a:pathLst>
            </a:custGeom>
            <a:solidFill>
              <a:srgbClr val="000000">
                <a:alpha val="0"/>
              </a:srgbClr>
            </a:solidFill>
            <a:ln w="952500" cap="sq">
              <a:solidFill>
                <a:srgbClr val="08377C"/>
              </a:solidFill>
              <a:prstDash val="solid"/>
              <a:miter/>
            </a:ln>
          </p:spPr>
        </p:sp>
        <p:sp>
          <p:nvSpPr>
            <p:cNvPr name="TextBox 8" id="8"/>
            <p:cNvSpPr txBox="true"/>
            <p:nvPr/>
          </p:nvSpPr>
          <p:spPr>
            <a:xfrm>
              <a:off x="78727" y="38100"/>
              <a:ext cx="682302" cy="698500"/>
            </a:xfrm>
            <a:prstGeom prst="rect">
              <a:avLst/>
            </a:prstGeom>
          </p:spPr>
          <p:txBody>
            <a:bodyPr anchor="ctr" rtlCol="false" tIns="50800" lIns="50800" bIns="50800" rIns="50800"/>
            <a:lstStyle/>
            <a:p>
              <a:pPr algn="ctr">
                <a:lnSpc>
                  <a:spcPts val="2659"/>
                </a:lnSpc>
              </a:pPr>
            </a:p>
          </p:txBody>
        </p:sp>
      </p:grpSp>
      <p:graphicFrame>
        <p:nvGraphicFramePr>
          <p:cNvPr name="Table 9" id="9"/>
          <p:cNvGraphicFramePr>
            <a:graphicFrameLocks noGrp="true"/>
          </p:cNvGraphicFramePr>
          <p:nvPr/>
        </p:nvGraphicFramePr>
        <p:xfrm>
          <a:off x="626556" y="1976775"/>
          <a:ext cx="17181061" cy="7333832"/>
        </p:xfrm>
        <a:graphic>
          <a:graphicData uri="http://schemas.openxmlformats.org/drawingml/2006/table">
            <a:tbl>
              <a:tblPr/>
              <a:tblGrid>
                <a:gridCol w="2817189"/>
                <a:gridCol w="3500716"/>
                <a:gridCol w="4056504"/>
                <a:gridCol w="3458536"/>
                <a:gridCol w="3348117"/>
              </a:tblGrid>
              <a:tr h="1198900">
                <a:tc>
                  <a:txBody>
                    <a:bodyPr anchor="t" rtlCol="false"/>
                    <a:lstStyle/>
                    <a:p>
                      <a:pPr algn="l">
                        <a:lnSpc>
                          <a:spcPts val="1679"/>
                        </a:lnSpc>
                        <a:defRPr/>
                      </a:pP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ctr">
                        <a:lnSpc>
                          <a:spcPts val="2640"/>
                        </a:lnSpc>
                        <a:defRPr/>
                      </a:pPr>
                      <a:r>
                        <a:rPr lang="en-US" sz="2200">
                          <a:solidFill>
                            <a:srgbClr val="000000"/>
                          </a:solidFill>
                          <a:latin typeface="Montserrat Classic"/>
                          <a:ea typeface="Montserrat Classic"/>
                          <a:cs typeface="Montserrat Classic"/>
                          <a:sym typeface="Montserrat Classic"/>
                        </a:rPr>
                        <a:t>LOCAL</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ctr">
                        <a:lnSpc>
                          <a:spcPts val="2640"/>
                        </a:lnSpc>
                        <a:defRPr/>
                      </a:pPr>
                      <a:r>
                        <a:rPr lang="en-US" sz="2200">
                          <a:solidFill>
                            <a:srgbClr val="000000"/>
                          </a:solidFill>
                          <a:latin typeface="Montserrat Classic"/>
                          <a:ea typeface="Montserrat Classic"/>
                          <a:cs typeface="Montserrat Classic"/>
                          <a:sym typeface="Montserrat Classic"/>
                        </a:rPr>
                        <a:t>RESIDENT</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ctr">
                        <a:lnSpc>
                          <a:spcPts val="2640"/>
                        </a:lnSpc>
                        <a:defRPr/>
                      </a:pPr>
                      <a:r>
                        <a:rPr lang="en-US" sz="2200">
                          <a:solidFill>
                            <a:srgbClr val="000000"/>
                          </a:solidFill>
                          <a:latin typeface="Montserrat Classic"/>
                          <a:ea typeface="Montserrat Classic"/>
                          <a:cs typeface="Montserrat Classic"/>
                          <a:sym typeface="Montserrat Classic"/>
                        </a:rPr>
                        <a:t>NON-RESIDENT (Self-employed)</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ctr">
                        <a:lnSpc>
                          <a:spcPts val="2640"/>
                        </a:lnSpc>
                        <a:defRPr/>
                      </a:pPr>
                      <a:r>
                        <a:rPr lang="en-US" sz="2200">
                          <a:solidFill>
                            <a:srgbClr val="000000"/>
                          </a:solidFill>
                          <a:latin typeface="Montserrat Classic"/>
                          <a:ea typeface="Montserrat Classic"/>
                          <a:cs typeface="Montserrat Classic"/>
                          <a:sym typeface="Montserrat Classic"/>
                        </a:rPr>
                        <a:t>NON-RESIDENT (Salaried)</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r>
              <a:tr h="1531431">
                <a:tc>
                  <a:txBody>
                    <a:bodyPr anchor="t" rtlCol="false"/>
                    <a:lstStyle/>
                    <a:p>
                      <a:pPr algn="ctr">
                        <a:lnSpc>
                          <a:spcPts val="2640"/>
                        </a:lnSpc>
                        <a:defRPr/>
                      </a:pPr>
                      <a:r>
                        <a:rPr lang="en-US" sz="2200">
                          <a:solidFill>
                            <a:srgbClr val="FFFFFF"/>
                          </a:solidFill>
                          <a:latin typeface="Montserrat Classic"/>
                          <a:ea typeface="Montserrat Classic"/>
                          <a:cs typeface="Montserrat Classic"/>
                          <a:sym typeface="Montserrat Classic"/>
                        </a:rPr>
                        <a:t>AGE</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solidFill>
                      <a:srgbClr val="0063A1"/>
                    </a:solidFill>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Salaried: </a:t>
                      </a:r>
                      <a:r>
                        <a:rPr lang="en-US" sz="2200">
                          <a:solidFill>
                            <a:srgbClr val="000000"/>
                          </a:solidFill>
                          <a:latin typeface="Montserrat Classic"/>
                          <a:ea typeface="Montserrat Classic"/>
                          <a:cs typeface="Montserrat Classic"/>
                          <a:sym typeface="Montserrat Classic"/>
                        </a:rPr>
                        <a:t>70 years</a:t>
                      </a:r>
                      <a:endParaRPr lang="en-US" sz="1100"/>
                    </a:p>
                    <a:p>
                      <a:pPr algn="l">
                        <a:lnSpc>
                          <a:spcPts val="2640"/>
                        </a:lnSpc>
                      </a:pPr>
                      <a:r>
                        <a:rPr lang="en-US" b="true" sz="2200">
                          <a:solidFill>
                            <a:srgbClr val="000000"/>
                          </a:solidFill>
                          <a:latin typeface="Montserrat Classic Bold"/>
                          <a:ea typeface="Montserrat Classic Bold"/>
                          <a:cs typeface="Montserrat Classic Bold"/>
                          <a:sym typeface="Montserrat Classic Bold"/>
                        </a:rPr>
                        <a:t>Self-employed: </a:t>
                      </a:r>
                      <a:r>
                        <a:rPr lang="en-US" sz="2200">
                          <a:solidFill>
                            <a:srgbClr val="000000"/>
                          </a:solidFill>
                          <a:latin typeface="Montserrat Classic"/>
                          <a:ea typeface="Montserrat Classic"/>
                          <a:cs typeface="Montserrat Classic"/>
                          <a:sym typeface="Montserrat Classic"/>
                        </a:rPr>
                        <a:t>70 years</a:t>
                      </a:r>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Salaried</a:t>
                      </a:r>
                      <a:r>
                        <a:rPr lang="en-US" sz="2200">
                          <a:solidFill>
                            <a:srgbClr val="000000"/>
                          </a:solidFill>
                          <a:latin typeface="Montserrat Classic"/>
                          <a:ea typeface="Montserrat Classic"/>
                          <a:cs typeface="Montserrat Classic"/>
                          <a:sym typeface="Montserrat Classic"/>
                        </a:rPr>
                        <a:t>: 70 years</a:t>
                      </a:r>
                      <a:endParaRPr lang="en-US" sz="1100"/>
                    </a:p>
                    <a:p>
                      <a:pPr algn="l">
                        <a:lnSpc>
                          <a:spcPts val="2640"/>
                        </a:lnSpc>
                      </a:pPr>
                      <a:r>
                        <a:rPr lang="en-US" b="true" sz="2200">
                          <a:solidFill>
                            <a:srgbClr val="000000"/>
                          </a:solidFill>
                          <a:latin typeface="Montserrat Classic Bold"/>
                          <a:ea typeface="Montserrat Classic Bold"/>
                          <a:cs typeface="Montserrat Classic Bold"/>
                          <a:sym typeface="Montserrat Classic Bold"/>
                        </a:rPr>
                        <a:t>Self Employed/Golden Visa</a:t>
                      </a:r>
                      <a:r>
                        <a:rPr lang="en-US" sz="2200">
                          <a:solidFill>
                            <a:srgbClr val="000000"/>
                          </a:solidFill>
                          <a:latin typeface="Montserrat Classic"/>
                          <a:ea typeface="Montserrat Classic"/>
                          <a:cs typeface="Montserrat Classic"/>
                          <a:sym typeface="Montserrat Classic"/>
                        </a:rPr>
                        <a:t>: 70 years</a:t>
                      </a:r>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Self Employed</a:t>
                      </a:r>
                      <a:r>
                        <a:rPr lang="en-US" sz="2200">
                          <a:solidFill>
                            <a:srgbClr val="000000"/>
                          </a:solidFill>
                          <a:latin typeface="Montserrat Classic"/>
                          <a:ea typeface="Montserrat Classic"/>
                          <a:cs typeface="Montserrat Classic"/>
                          <a:sym typeface="Montserrat Classic"/>
                        </a:rPr>
                        <a:t>: 65 years</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Salaried</a:t>
                      </a:r>
                      <a:r>
                        <a:rPr lang="en-US" sz="2200">
                          <a:solidFill>
                            <a:srgbClr val="000000"/>
                          </a:solidFill>
                          <a:latin typeface="Montserrat Classic"/>
                          <a:ea typeface="Montserrat Classic"/>
                          <a:cs typeface="Montserrat Classic"/>
                          <a:sym typeface="Montserrat Classic"/>
                        </a:rPr>
                        <a:t>: 65 years</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r>
              <a:tr h="1439054">
                <a:tc>
                  <a:txBody>
                    <a:bodyPr anchor="t" rtlCol="false"/>
                    <a:lstStyle/>
                    <a:p>
                      <a:pPr algn="ctr">
                        <a:lnSpc>
                          <a:spcPts val="2640"/>
                        </a:lnSpc>
                        <a:defRPr/>
                      </a:pPr>
                      <a:r>
                        <a:rPr lang="en-US" sz="2200">
                          <a:solidFill>
                            <a:srgbClr val="FFFFFF"/>
                          </a:solidFill>
                          <a:latin typeface="Montserrat Classic"/>
                          <a:ea typeface="Montserrat Classic"/>
                          <a:cs typeface="Montserrat Classic"/>
                          <a:sym typeface="Montserrat Classic"/>
                        </a:rPr>
                        <a:t>TENURE</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solidFill>
                      <a:srgbClr val="0063A1"/>
                    </a:solidFill>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Maximum </a:t>
                      </a:r>
                      <a:r>
                        <a:rPr lang="en-US" sz="2200">
                          <a:solidFill>
                            <a:srgbClr val="000000"/>
                          </a:solidFill>
                          <a:latin typeface="Montserrat Classic"/>
                          <a:ea typeface="Montserrat Classic"/>
                          <a:cs typeface="Montserrat Classic"/>
                          <a:sym typeface="Montserrat Classic"/>
                        </a:rPr>
                        <a:t>25 Years</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Maximum </a:t>
                      </a:r>
                      <a:r>
                        <a:rPr lang="en-US" sz="2200">
                          <a:solidFill>
                            <a:srgbClr val="000000"/>
                          </a:solidFill>
                          <a:latin typeface="Montserrat Classic"/>
                          <a:ea typeface="Montserrat Classic"/>
                          <a:cs typeface="Montserrat Classic"/>
                          <a:sym typeface="Montserrat Classic"/>
                        </a:rPr>
                        <a:t>25 Years</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Maximum </a:t>
                      </a:r>
                      <a:r>
                        <a:rPr lang="en-US" sz="2200">
                          <a:solidFill>
                            <a:srgbClr val="000000"/>
                          </a:solidFill>
                          <a:latin typeface="Montserrat Classic"/>
                          <a:ea typeface="Montserrat Classic"/>
                          <a:cs typeface="Montserrat Classic"/>
                          <a:sym typeface="Montserrat Classic"/>
                        </a:rPr>
                        <a:t>25 Years</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Maximum </a:t>
                      </a:r>
                      <a:r>
                        <a:rPr lang="en-US" sz="2200">
                          <a:solidFill>
                            <a:srgbClr val="000000"/>
                          </a:solidFill>
                          <a:latin typeface="Montserrat Classic"/>
                          <a:ea typeface="Montserrat Classic"/>
                          <a:cs typeface="Montserrat Classic"/>
                          <a:sym typeface="Montserrat Classic"/>
                        </a:rPr>
                        <a:t>25 Years</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r>
              <a:tr h="1531431">
                <a:tc>
                  <a:txBody>
                    <a:bodyPr anchor="t" rtlCol="false"/>
                    <a:lstStyle/>
                    <a:p>
                      <a:pPr algn="ctr">
                        <a:lnSpc>
                          <a:spcPts val="2640"/>
                        </a:lnSpc>
                        <a:defRPr/>
                      </a:pPr>
                      <a:r>
                        <a:rPr lang="en-US" sz="2200">
                          <a:solidFill>
                            <a:srgbClr val="FFFFFF"/>
                          </a:solidFill>
                          <a:latin typeface="Montserrat Classic"/>
                          <a:ea typeface="Montserrat Classic"/>
                          <a:cs typeface="Montserrat Classic"/>
                          <a:sym typeface="Montserrat Classic"/>
                        </a:rPr>
                        <a:t>SALARY</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solidFill>
                      <a:srgbClr val="0063A1"/>
                    </a:solidFill>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Minimum </a:t>
                      </a:r>
                      <a:r>
                        <a:rPr lang="en-US" sz="2200">
                          <a:solidFill>
                            <a:srgbClr val="000000"/>
                          </a:solidFill>
                          <a:latin typeface="Montserrat Classic"/>
                          <a:ea typeface="Montserrat Classic"/>
                          <a:cs typeface="Montserrat Classic"/>
                          <a:sym typeface="Montserrat Classic"/>
                        </a:rPr>
                        <a:t>15K - </a:t>
                      </a:r>
                      <a:r>
                        <a:rPr lang="en-US" sz="2200">
                          <a:solidFill>
                            <a:srgbClr val="FF0000"/>
                          </a:solidFill>
                          <a:latin typeface="Montserrat Classic"/>
                          <a:ea typeface="Montserrat Classic"/>
                          <a:cs typeface="Montserrat Classic"/>
                          <a:sym typeface="Montserrat Classic"/>
                        </a:rPr>
                        <a:t>8K</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Minimum </a:t>
                      </a:r>
                      <a:r>
                        <a:rPr lang="en-US" sz="2200">
                          <a:solidFill>
                            <a:srgbClr val="000000"/>
                          </a:solidFill>
                          <a:latin typeface="Montserrat Classic"/>
                          <a:ea typeface="Montserrat Classic"/>
                          <a:cs typeface="Montserrat Classic"/>
                          <a:sym typeface="Montserrat Classic"/>
                        </a:rPr>
                        <a:t>15K - 10K (Only DIB - CBD - ADIB with salary transfer) </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Average Balance: </a:t>
                      </a:r>
                      <a:r>
                        <a:rPr lang="en-US" sz="2200">
                          <a:solidFill>
                            <a:srgbClr val="000000"/>
                          </a:solidFill>
                          <a:latin typeface="Montserrat Classic"/>
                          <a:ea typeface="Montserrat Classic"/>
                          <a:cs typeface="Montserrat Classic"/>
                          <a:sym typeface="Montserrat Classic"/>
                        </a:rPr>
                        <a:t>25K up to</a:t>
                      </a:r>
                      <a:r>
                        <a:rPr lang="en-US" b="true" sz="2200">
                          <a:solidFill>
                            <a:srgbClr val="000000"/>
                          </a:solidFill>
                          <a:latin typeface="Montserrat Classic Bold"/>
                          <a:ea typeface="Montserrat Classic Bold"/>
                          <a:cs typeface="Montserrat Classic Bold"/>
                          <a:sym typeface="Montserrat Classic Bold"/>
                        </a:rPr>
                        <a:t> </a:t>
                      </a:r>
                      <a:r>
                        <a:rPr lang="en-US" sz="2200">
                          <a:solidFill>
                            <a:srgbClr val="000000"/>
                          </a:solidFill>
                          <a:latin typeface="Montserrat Classic"/>
                          <a:ea typeface="Montserrat Classic"/>
                          <a:cs typeface="Montserrat Classic"/>
                          <a:sym typeface="Montserrat Classic"/>
                        </a:rPr>
                        <a:t>50K</a:t>
                      </a:r>
                      <a:endParaRPr lang="en-US" sz="1100"/>
                    </a:p>
                    <a:p>
                      <a:pPr algn="l">
                        <a:lnSpc>
                          <a:spcPts val="2640"/>
                        </a:lnSpc>
                      </a:pPr>
                      <a:r>
                        <a:rPr lang="en-US" b="true" sz="2200">
                          <a:solidFill>
                            <a:srgbClr val="000000"/>
                          </a:solidFill>
                          <a:latin typeface="Montserrat Classic Bold"/>
                          <a:ea typeface="Montserrat Classic Bold"/>
                          <a:cs typeface="Montserrat Classic Bold"/>
                          <a:sym typeface="Montserrat Classic Bold"/>
                        </a:rPr>
                        <a:t>Turnover: </a:t>
                      </a:r>
                      <a:r>
                        <a:rPr lang="en-US" sz="2200">
                          <a:solidFill>
                            <a:srgbClr val="000000"/>
                          </a:solidFill>
                          <a:latin typeface="Montserrat Classic"/>
                          <a:ea typeface="Montserrat Classic"/>
                          <a:cs typeface="Montserrat Classic"/>
                          <a:sym typeface="Montserrat Classic"/>
                        </a:rPr>
                        <a:t>1M</a:t>
                      </a:r>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Minimum </a:t>
                      </a:r>
                      <a:r>
                        <a:rPr lang="en-US" sz="2200">
                          <a:solidFill>
                            <a:srgbClr val="000000"/>
                          </a:solidFill>
                          <a:latin typeface="Montserrat Classic"/>
                          <a:ea typeface="Montserrat Classic"/>
                          <a:cs typeface="Montserrat Classic"/>
                          <a:sym typeface="Montserrat Classic"/>
                        </a:rPr>
                        <a:t>15K</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r>
              <a:tr h="1633017">
                <a:tc>
                  <a:txBody>
                    <a:bodyPr anchor="t" rtlCol="false"/>
                    <a:lstStyle/>
                    <a:p>
                      <a:pPr algn="ctr">
                        <a:lnSpc>
                          <a:spcPts val="2640"/>
                        </a:lnSpc>
                        <a:defRPr/>
                      </a:pPr>
                      <a:r>
                        <a:rPr lang="en-US" sz="2200">
                          <a:solidFill>
                            <a:srgbClr val="FFFFFF"/>
                          </a:solidFill>
                          <a:latin typeface="Montserrat Classic"/>
                          <a:ea typeface="Montserrat Classic"/>
                          <a:cs typeface="Montserrat Classic"/>
                          <a:sym typeface="Montserrat Classic"/>
                        </a:rPr>
                        <a:t>COVERAGE</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solidFill>
                      <a:srgbClr val="0063A1"/>
                    </a:solidFill>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1st Mortgage:</a:t>
                      </a:r>
                      <a:r>
                        <a:rPr lang="en-US" sz="2200">
                          <a:solidFill>
                            <a:srgbClr val="000000"/>
                          </a:solidFill>
                          <a:latin typeface="Montserrat Classic"/>
                          <a:ea typeface="Montserrat Classic"/>
                          <a:cs typeface="Montserrat Classic"/>
                          <a:sym typeface="Montserrat Classic"/>
                        </a:rPr>
                        <a:t> 85% - 15% </a:t>
                      </a:r>
                      <a:r>
                        <a:rPr lang="en-US" b="true" sz="2200">
                          <a:solidFill>
                            <a:srgbClr val="000000"/>
                          </a:solidFill>
                          <a:latin typeface="Montserrat Classic Bold"/>
                          <a:ea typeface="Montserrat Classic Bold"/>
                          <a:cs typeface="Montserrat Classic Bold"/>
                          <a:sym typeface="Montserrat Classic Bold"/>
                        </a:rPr>
                        <a:t>DP</a:t>
                      </a:r>
                      <a:endParaRPr lang="en-US" sz="1100"/>
                    </a:p>
                    <a:p>
                      <a:pPr algn="l">
                        <a:lnSpc>
                          <a:spcPts val="2640"/>
                        </a:lnSpc>
                      </a:pPr>
                      <a:r>
                        <a:rPr lang="en-US" b="true" sz="2200">
                          <a:solidFill>
                            <a:srgbClr val="000000"/>
                          </a:solidFill>
                          <a:latin typeface="Montserrat Classic Bold"/>
                          <a:ea typeface="Montserrat Classic Bold"/>
                          <a:cs typeface="Montserrat Classic Bold"/>
                          <a:sym typeface="Montserrat Classic Bold"/>
                        </a:rPr>
                        <a:t>2nd Mortgage Onward:</a:t>
                      </a:r>
                      <a:r>
                        <a:rPr lang="en-US" sz="2200">
                          <a:solidFill>
                            <a:srgbClr val="000000"/>
                          </a:solidFill>
                          <a:latin typeface="Montserrat Classic"/>
                          <a:ea typeface="Montserrat Classic"/>
                          <a:cs typeface="Montserrat Classic"/>
                          <a:sym typeface="Montserrat Classic"/>
                        </a:rPr>
                        <a:t> 65% - 35%</a:t>
                      </a:r>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1st Mortgage</a:t>
                      </a:r>
                      <a:r>
                        <a:rPr lang="en-US" sz="2200">
                          <a:solidFill>
                            <a:srgbClr val="000000"/>
                          </a:solidFill>
                          <a:latin typeface="Montserrat Classic"/>
                          <a:ea typeface="Montserrat Classic"/>
                          <a:cs typeface="Montserrat Classic"/>
                          <a:sym typeface="Montserrat Classic"/>
                        </a:rPr>
                        <a:t>: 80% - 20% </a:t>
                      </a:r>
                      <a:r>
                        <a:rPr lang="en-US" b="true" sz="2200">
                          <a:solidFill>
                            <a:srgbClr val="000000"/>
                          </a:solidFill>
                          <a:latin typeface="Montserrat Classic Bold"/>
                          <a:ea typeface="Montserrat Classic Bold"/>
                          <a:cs typeface="Montserrat Classic Bold"/>
                          <a:sym typeface="Montserrat Classic Bold"/>
                        </a:rPr>
                        <a:t>DP</a:t>
                      </a:r>
                      <a:endParaRPr lang="en-US" sz="1100"/>
                    </a:p>
                    <a:p>
                      <a:pPr algn="l">
                        <a:lnSpc>
                          <a:spcPts val="2640"/>
                        </a:lnSpc>
                      </a:pPr>
                      <a:r>
                        <a:rPr lang="en-US" b="true" sz="2200">
                          <a:solidFill>
                            <a:srgbClr val="000000"/>
                          </a:solidFill>
                          <a:latin typeface="Montserrat Classic Bold"/>
                          <a:ea typeface="Montserrat Classic Bold"/>
                          <a:cs typeface="Montserrat Classic Bold"/>
                          <a:sym typeface="Montserrat Classic Bold"/>
                        </a:rPr>
                        <a:t>2nd Mortgage Onward</a:t>
                      </a:r>
                      <a:r>
                        <a:rPr lang="en-US" sz="2200">
                          <a:solidFill>
                            <a:srgbClr val="000000"/>
                          </a:solidFill>
                          <a:latin typeface="Montserrat Classic"/>
                          <a:ea typeface="Montserrat Classic"/>
                          <a:cs typeface="Montserrat Classic"/>
                          <a:sym typeface="Montserrat Classic"/>
                        </a:rPr>
                        <a:t>: 60% - 40%</a:t>
                      </a:r>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LTV</a:t>
                      </a:r>
                      <a:r>
                        <a:rPr lang="en-US" sz="2200">
                          <a:solidFill>
                            <a:srgbClr val="000000"/>
                          </a:solidFill>
                          <a:latin typeface="Montserrat Classic"/>
                          <a:ea typeface="Montserrat Classic"/>
                          <a:cs typeface="Montserrat Classic"/>
                          <a:sym typeface="Montserrat Classic"/>
                        </a:rPr>
                        <a:t>: 50% up to 60% </a:t>
                      </a:r>
                      <a:r>
                        <a:rPr lang="en-US" b="true" sz="2200">
                          <a:solidFill>
                            <a:srgbClr val="000000"/>
                          </a:solidFill>
                          <a:latin typeface="Montserrat Classic Bold"/>
                          <a:ea typeface="Montserrat Classic Bold"/>
                          <a:cs typeface="Montserrat Classic Bold"/>
                          <a:sym typeface="Montserrat Classic Bold"/>
                        </a:rPr>
                        <a:t>LOW DOC</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c>
                  <a:txBody>
                    <a:bodyPr anchor="t" rtlCol="false"/>
                    <a:lstStyle/>
                    <a:p>
                      <a:pPr algn="l">
                        <a:lnSpc>
                          <a:spcPts val="2640"/>
                        </a:lnSpc>
                        <a:defRPr/>
                      </a:pPr>
                      <a:r>
                        <a:rPr lang="en-US" b="true" sz="2200">
                          <a:solidFill>
                            <a:srgbClr val="000000"/>
                          </a:solidFill>
                          <a:latin typeface="Montserrat Classic Bold"/>
                          <a:ea typeface="Montserrat Classic Bold"/>
                          <a:cs typeface="Montserrat Classic Bold"/>
                          <a:sym typeface="Montserrat Classic Bold"/>
                        </a:rPr>
                        <a:t>LTV</a:t>
                      </a:r>
                      <a:r>
                        <a:rPr lang="en-US" sz="2200">
                          <a:solidFill>
                            <a:srgbClr val="000000"/>
                          </a:solidFill>
                          <a:latin typeface="Montserrat Classic"/>
                          <a:ea typeface="Montserrat Classic"/>
                          <a:cs typeface="Montserrat Classic"/>
                          <a:sym typeface="Montserrat Classic"/>
                        </a:rPr>
                        <a:t>: 60% </a:t>
                      </a:r>
                      <a:endParaRPr lang="en-US" sz="1100"/>
                    </a:p>
                  </a:txBody>
                  <a:tcPr marL="91425" marR="91425" marT="91425" marB="91425" anchor="ctr">
                    <a:lnL cmpd="sng" algn="ctr" cap="flat" w="19050">
                      <a:solidFill>
                        <a:srgbClr val="000B5D"/>
                      </a:solidFill>
                      <a:prstDash val="solid"/>
                      <a:round/>
                      <a:headEnd type="none" w="med" len="med"/>
                      <a:tailEnd type="none" w="med" len="med"/>
                    </a:lnL>
                    <a:lnR cmpd="sng" algn="ctr" cap="flat" w="19050">
                      <a:solidFill>
                        <a:srgbClr val="000B5D"/>
                      </a:solidFill>
                      <a:prstDash val="solid"/>
                      <a:round/>
                      <a:headEnd type="none" w="med" len="med"/>
                      <a:tailEnd type="none" w="med" len="med"/>
                    </a:lnR>
                    <a:lnT cmpd="sng" algn="ctr" cap="flat" w="19050">
                      <a:solidFill>
                        <a:srgbClr val="000B5D"/>
                      </a:solidFill>
                      <a:prstDash val="solid"/>
                      <a:round/>
                      <a:headEnd type="none" w="med" len="med"/>
                      <a:tailEnd type="none" w="med" len="med"/>
                    </a:lnT>
                    <a:lnB cmpd="sng" algn="ctr" cap="flat" w="19050">
                      <a:solidFill>
                        <a:srgbClr val="000B5D"/>
                      </a:solidFill>
                      <a:prstDash val="solid"/>
                      <a:round/>
                      <a:headEnd type="none" w="med" len="med"/>
                      <a:tailEnd type="none" w="med" len="med"/>
                    </a:lnB>
                  </a:tcPr>
                </a:tc>
              </a:tr>
            </a:tbl>
          </a:graphicData>
        </a:graphic>
      </p:graphicFrame>
      <p:sp>
        <p:nvSpPr>
          <p:cNvPr name="TextBox 10" id="10"/>
          <p:cNvSpPr txBox="true"/>
          <p:nvPr/>
        </p:nvSpPr>
        <p:spPr>
          <a:xfrm rot="0">
            <a:off x="2190869" y="775239"/>
            <a:ext cx="13291487" cy="839586"/>
          </a:xfrm>
          <a:prstGeom prst="rect">
            <a:avLst/>
          </a:prstGeom>
        </p:spPr>
        <p:txBody>
          <a:bodyPr anchor="t" rtlCol="false" tIns="0" lIns="0" bIns="0" rIns="0">
            <a:spAutoFit/>
          </a:bodyPr>
          <a:lstStyle/>
          <a:p>
            <a:pPr algn="l">
              <a:lnSpc>
                <a:spcPts val="6659"/>
              </a:lnSpc>
            </a:pPr>
            <a:r>
              <a:rPr lang="en-US" b="true" sz="5549">
                <a:solidFill>
                  <a:srgbClr val="0063A1"/>
                </a:solidFill>
                <a:latin typeface="TT Hoves Bold"/>
                <a:ea typeface="TT Hoves Bold"/>
                <a:cs typeface="TT Hoves Bold"/>
                <a:sym typeface="TT Hoves Bold"/>
              </a:rPr>
              <a:t>MORTGAGE ELIGIBILITY CRITERIA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115578" y="0"/>
            <a:ext cx="6247116" cy="6247116"/>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0" y="0"/>
                  </a:moveTo>
                  <a:cubicBezTo>
                    <a:pt x="0" y="3506470"/>
                    <a:pt x="2843530" y="6350000"/>
                    <a:pt x="6350000" y="6350000"/>
                  </a:cubicBezTo>
                  <a:lnTo>
                    <a:pt x="6350000" y="0"/>
                  </a:lnTo>
                  <a:lnTo>
                    <a:pt x="0" y="0"/>
                  </a:lnTo>
                  <a:close/>
                </a:path>
              </a:pathLst>
            </a:custGeom>
            <a:blipFill>
              <a:blip r:embed="rId2"/>
              <a:stretch>
                <a:fillRect l="-25117" t="0" r="-25117" b="0"/>
              </a:stretch>
            </a:blipFill>
          </p:spPr>
        </p:sp>
      </p:grpSp>
      <p:grpSp>
        <p:nvGrpSpPr>
          <p:cNvPr name="Group 4" id="4"/>
          <p:cNvGrpSpPr/>
          <p:nvPr/>
        </p:nvGrpSpPr>
        <p:grpSpPr>
          <a:xfrm rot="0">
            <a:off x="-2001494" y="8323039"/>
            <a:ext cx="4723978" cy="472397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sp>
        <p:sp>
          <p:nvSpPr>
            <p:cNvPr name="TextBox 6" id="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6486578" y="7475317"/>
            <a:ext cx="772722" cy="772722"/>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TextBox 10" id="10"/>
          <p:cNvSpPr txBox="true"/>
          <p:nvPr/>
        </p:nvSpPr>
        <p:spPr>
          <a:xfrm rot="0">
            <a:off x="1028700" y="1028700"/>
            <a:ext cx="9906976" cy="1679172"/>
          </a:xfrm>
          <a:prstGeom prst="rect">
            <a:avLst/>
          </a:prstGeom>
        </p:spPr>
        <p:txBody>
          <a:bodyPr anchor="t" rtlCol="false" tIns="0" lIns="0" bIns="0" rIns="0">
            <a:spAutoFit/>
          </a:bodyPr>
          <a:lstStyle/>
          <a:p>
            <a:pPr algn="l">
              <a:lnSpc>
                <a:spcPts val="6659"/>
              </a:lnSpc>
            </a:pPr>
            <a:r>
              <a:rPr lang="en-US" b="true" sz="5549">
                <a:solidFill>
                  <a:srgbClr val="0063A1"/>
                </a:solidFill>
                <a:latin typeface="TT Hoves Bold"/>
                <a:ea typeface="TT Hoves Bold"/>
                <a:cs typeface="TT Hoves Bold"/>
                <a:sym typeface="TT Hoves Bold"/>
              </a:rPr>
              <a:t>REQUIRED DOCUMENTS - PRE-APPROVAL</a:t>
            </a:r>
          </a:p>
        </p:txBody>
      </p:sp>
      <p:sp>
        <p:nvSpPr>
          <p:cNvPr name="TextBox 11" id="11"/>
          <p:cNvSpPr txBox="true"/>
          <p:nvPr/>
        </p:nvSpPr>
        <p:spPr>
          <a:xfrm rot="0">
            <a:off x="1028700" y="3227164"/>
            <a:ext cx="7488723" cy="5095875"/>
          </a:xfrm>
          <a:prstGeom prst="rect">
            <a:avLst/>
          </a:prstGeom>
        </p:spPr>
        <p:txBody>
          <a:bodyPr anchor="t" rtlCol="false" tIns="0" lIns="0" bIns="0" rIns="0">
            <a:spAutoFit/>
          </a:bodyPr>
          <a:lstStyle/>
          <a:p>
            <a:pPr algn="l">
              <a:lnSpc>
                <a:spcPts val="5400"/>
              </a:lnSpc>
            </a:pPr>
            <a:r>
              <a:rPr lang="en-US" b="true" sz="3000">
                <a:solidFill>
                  <a:srgbClr val="434343"/>
                </a:solidFill>
                <a:latin typeface="Montserrat Classic Bold"/>
                <a:ea typeface="Montserrat Classic Bold"/>
                <a:cs typeface="Montserrat Classic Bold"/>
                <a:sym typeface="Montserrat Classic Bold"/>
              </a:rPr>
              <a:t>RESIDENT</a:t>
            </a:r>
          </a:p>
          <a:p>
            <a:pPr algn="l">
              <a:lnSpc>
                <a:spcPts val="5400"/>
              </a:lnSpc>
            </a:pPr>
            <a:r>
              <a:rPr lang="en-US" b="true" sz="3000">
                <a:solidFill>
                  <a:srgbClr val="434343"/>
                </a:solidFill>
                <a:latin typeface="Montserrat Classic Bold"/>
                <a:ea typeface="Montserrat Classic Bold"/>
                <a:cs typeface="Montserrat Classic Bold"/>
                <a:sym typeface="Montserrat Classic Bold"/>
              </a:rPr>
              <a:t>Self Employed</a:t>
            </a:r>
            <a:r>
              <a:rPr lang="en-US" sz="3000">
                <a:solidFill>
                  <a:srgbClr val="434343"/>
                </a:solidFill>
                <a:latin typeface="Montserrat Classic"/>
                <a:ea typeface="Montserrat Classic"/>
                <a:cs typeface="Montserrat Classic"/>
                <a:sym typeface="Montserrat Classic"/>
              </a:rPr>
              <a:t>:</a:t>
            </a:r>
          </a:p>
          <a:p>
            <a:pPr algn="l">
              <a:lnSpc>
                <a:spcPts val="3600"/>
              </a:lnSpc>
            </a:pPr>
            <a:r>
              <a:rPr lang="en-US" sz="3000">
                <a:solidFill>
                  <a:srgbClr val="737373"/>
                </a:solidFill>
                <a:latin typeface="Montserrat Classic"/>
                <a:ea typeface="Montserrat Classic"/>
                <a:cs typeface="Montserrat Classic"/>
                <a:sym typeface="Montserrat Classic"/>
              </a:rPr>
              <a:t>- Passport, Visa, ID</a:t>
            </a:r>
          </a:p>
          <a:p>
            <a:pPr algn="l">
              <a:lnSpc>
                <a:spcPts val="3600"/>
              </a:lnSpc>
            </a:pPr>
            <a:r>
              <a:rPr lang="en-US" sz="3000">
                <a:solidFill>
                  <a:srgbClr val="737373"/>
                </a:solidFill>
                <a:latin typeface="Montserrat Classic"/>
                <a:ea typeface="Montserrat Classic"/>
                <a:cs typeface="Montserrat Classic"/>
                <a:sym typeface="Montserrat Classic"/>
              </a:rPr>
              <a:t>-12 Months personal Bank Statement </a:t>
            </a:r>
          </a:p>
          <a:p>
            <a:pPr algn="l">
              <a:lnSpc>
                <a:spcPts val="3600"/>
              </a:lnSpc>
            </a:pPr>
            <a:r>
              <a:rPr lang="en-US" sz="3000">
                <a:solidFill>
                  <a:srgbClr val="737373"/>
                </a:solidFill>
                <a:latin typeface="Montserrat Classic"/>
                <a:ea typeface="Montserrat Classic"/>
                <a:cs typeface="Montserrat Classic"/>
                <a:sym typeface="Montserrat Classic"/>
              </a:rPr>
              <a:t>-12 Months company Bank Statement</a:t>
            </a:r>
          </a:p>
          <a:p>
            <a:pPr algn="l">
              <a:lnSpc>
                <a:spcPts val="3600"/>
              </a:lnSpc>
            </a:pPr>
            <a:r>
              <a:rPr lang="en-US" sz="3000">
                <a:solidFill>
                  <a:srgbClr val="737373"/>
                </a:solidFill>
                <a:latin typeface="Montserrat Classic"/>
                <a:ea typeface="Montserrat Classic"/>
                <a:cs typeface="Montserrat Classic"/>
                <a:sym typeface="Montserrat Classic"/>
              </a:rPr>
              <a:t>-2 years Audited Financials</a:t>
            </a:r>
          </a:p>
          <a:p>
            <a:pPr algn="l">
              <a:lnSpc>
                <a:spcPts val="3600"/>
              </a:lnSpc>
            </a:pPr>
            <a:r>
              <a:rPr lang="en-US" sz="3000">
                <a:solidFill>
                  <a:srgbClr val="737373"/>
                </a:solidFill>
                <a:latin typeface="Montserrat Classic"/>
                <a:ea typeface="Montserrat Classic"/>
                <a:cs typeface="Montserrat Classic"/>
                <a:sym typeface="Montserrat Classic"/>
              </a:rPr>
              <a:t>-MOA (Between Partners)</a:t>
            </a:r>
          </a:p>
          <a:p>
            <a:pPr algn="l">
              <a:lnSpc>
                <a:spcPts val="3600"/>
              </a:lnSpc>
            </a:pPr>
            <a:r>
              <a:rPr lang="en-US" sz="3000">
                <a:solidFill>
                  <a:srgbClr val="737373"/>
                </a:solidFill>
                <a:latin typeface="Montserrat Classic"/>
                <a:ea typeface="Montserrat Classic"/>
                <a:cs typeface="Montserrat Classic"/>
                <a:sym typeface="Montserrat Classic"/>
              </a:rPr>
              <a:t>-Trade License</a:t>
            </a:r>
          </a:p>
          <a:p>
            <a:pPr algn="l">
              <a:lnSpc>
                <a:spcPts val="3600"/>
              </a:lnSpc>
            </a:pPr>
            <a:r>
              <a:rPr lang="en-US" sz="3000">
                <a:solidFill>
                  <a:srgbClr val="737373"/>
                </a:solidFill>
                <a:latin typeface="Montserrat Classic"/>
                <a:ea typeface="Montserrat Classic"/>
                <a:cs typeface="Montserrat Classic"/>
                <a:sym typeface="Montserrat Classic"/>
              </a:rPr>
              <a:t>-Share Certificate (If Free Zone)</a:t>
            </a:r>
          </a:p>
          <a:p>
            <a:pPr algn="l">
              <a:lnSpc>
                <a:spcPts val="3600"/>
              </a:lnSpc>
            </a:pPr>
            <a:r>
              <a:rPr lang="en-US" sz="3000">
                <a:solidFill>
                  <a:srgbClr val="737373"/>
                </a:solidFill>
                <a:latin typeface="Montserrat Classic"/>
                <a:ea typeface="Montserrat Classic"/>
                <a:cs typeface="Montserrat Classic"/>
                <a:sym typeface="Montserrat Classic"/>
              </a:rPr>
              <a:t>-KYC</a:t>
            </a:r>
          </a:p>
        </p:txBody>
      </p:sp>
      <p:sp>
        <p:nvSpPr>
          <p:cNvPr name="TextBox 12" id="12"/>
          <p:cNvSpPr txBox="true"/>
          <p:nvPr/>
        </p:nvSpPr>
        <p:spPr>
          <a:xfrm rot="0">
            <a:off x="9144000" y="4962525"/>
            <a:ext cx="7881125" cy="5095875"/>
          </a:xfrm>
          <a:prstGeom prst="rect">
            <a:avLst/>
          </a:prstGeom>
        </p:spPr>
        <p:txBody>
          <a:bodyPr anchor="t" rtlCol="false" tIns="0" lIns="0" bIns="0" rIns="0">
            <a:spAutoFit/>
          </a:bodyPr>
          <a:lstStyle/>
          <a:p>
            <a:pPr algn="l">
              <a:lnSpc>
                <a:spcPts val="5400"/>
              </a:lnSpc>
            </a:pPr>
            <a:r>
              <a:rPr lang="en-US" b="true" sz="3000">
                <a:solidFill>
                  <a:srgbClr val="434343"/>
                </a:solidFill>
                <a:latin typeface="Montserrat Classic Bold"/>
                <a:ea typeface="Montserrat Classic Bold"/>
                <a:cs typeface="Montserrat Classic Bold"/>
                <a:sym typeface="Montserrat Classic Bold"/>
              </a:rPr>
              <a:t>RESIDENT</a:t>
            </a:r>
          </a:p>
          <a:p>
            <a:pPr algn="l">
              <a:lnSpc>
                <a:spcPts val="5400"/>
              </a:lnSpc>
            </a:pPr>
            <a:r>
              <a:rPr lang="en-US" b="true" sz="3000">
                <a:solidFill>
                  <a:srgbClr val="434343"/>
                </a:solidFill>
                <a:latin typeface="Montserrat Classic Bold"/>
                <a:ea typeface="Montserrat Classic Bold"/>
                <a:cs typeface="Montserrat Classic Bold"/>
                <a:sym typeface="Montserrat Classic Bold"/>
              </a:rPr>
              <a:t>Salaried</a:t>
            </a:r>
            <a:r>
              <a:rPr lang="en-US" sz="3000">
                <a:solidFill>
                  <a:srgbClr val="434343"/>
                </a:solidFill>
                <a:latin typeface="Montserrat Classic"/>
                <a:ea typeface="Montserrat Classic"/>
                <a:cs typeface="Montserrat Classic"/>
                <a:sym typeface="Montserrat Classic"/>
              </a:rPr>
              <a:t>:</a:t>
            </a:r>
          </a:p>
          <a:p>
            <a:pPr algn="l">
              <a:lnSpc>
                <a:spcPts val="3600"/>
              </a:lnSpc>
            </a:pPr>
            <a:r>
              <a:rPr lang="en-US" sz="3000">
                <a:solidFill>
                  <a:srgbClr val="737373"/>
                </a:solidFill>
                <a:latin typeface="Montserrat Classic"/>
                <a:ea typeface="Montserrat Classic"/>
                <a:cs typeface="Montserrat Classic"/>
                <a:sym typeface="Montserrat Classic"/>
              </a:rPr>
              <a:t>-Passport, Visa, ID</a:t>
            </a:r>
          </a:p>
          <a:p>
            <a:pPr algn="l">
              <a:lnSpc>
                <a:spcPts val="3600"/>
              </a:lnSpc>
            </a:pPr>
            <a:r>
              <a:rPr lang="en-US" sz="3000">
                <a:solidFill>
                  <a:srgbClr val="737373"/>
                </a:solidFill>
                <a:latin typeface="Montserrat Classic"/>
                <a:ea typeface="Montserrat Classic"/>
                <a:cs typeface="Montserrat Classic"/>
                <a:sym typeface="Montserrat Classic"/>
              </a:rPr>
              <a:t>-6 Months Bank Statement</a:t>
            </a:r>
          </a:p>
          <a:p>
            <a:pPr algn="l">
              <a:lnSpc>
                <a:spcPts val="3600"/>
              </a:lnSpc>
            </a:pPr>
            <a:r>
              <a:rPr lang="en-US" sz="3000">
                <a:solidFill>
                  <a:srgbClr val="737373"/>
                </a:solidFill>
                <a:latin typeface="Montserrat Classic"/>
                <a:ea typeface="Montserrat Classic"/>
                <a:cs typeface="Montserrat Classic"/>
                <a:sym typeface="Montserrat Classic"/>
              </a:rPr>
              <a:t>-6 Months Payslip</a:t>
            </a:r>
          </a:p>
          <a:p>
            <a:pPr algn="l">
              <a:lnSpc>
                <a:spcPts val="3600"/>
              </a:lnSpc>
            </a:pPr>
            <a:r>
              <a:rPr lang="en-US" sz="3000">
                <a:solidFill>
                  <a:srgbClr val="737373"/>
                </a:solidFill>
                <a:latin typeface="Montserrat Classic"/>
                <a:ea typeface="Montserrat Classic"/>
                <a:cs typeface="Montserrat Classic"/>
                <a:sym typeface="Montserrat Classic"/>
              </a:rPr>
              <a:t>-Last 1 Month CC Statement</a:t>
            </a:r>
          </a:p>
          <a:p>
            <a:pPr algn="l">
              <a:lnSpc>
                <a:spcPts val="3600"/>
              </a:lnSpc>
            </a:pPr>
            <a:r>
              <a:rPr lang="en-US" sz="3000">
                <a:solidFill>
                  <a:srgbClr val="737373"/>
                </a:solidFill>
                <a:latin typeface="Montserrat Classic"/>
                <a:ea typeface="Montserrat Classic"/>
                <a:cs typeface="Montserrat Classic"/>
                <a:sym typeface="Montserrat Classic"/>
              </a:rPr>
              <a:t>-Salary Certificate</a:t>
            </a:r>
          </a:p>
          <a:p>
            <a:pPr algn="l">
              <a:lnSpc>
                <a:spcPts val="3600"/>
              </a:lnSpc>
            </a:pPr>
            <a:r>
              <a:rPr lang="en-US" sz="3000">
                <a:solidFill>
                  <a:srgbClr val="737373"/>
                </a:solidFill>
                <a:latin typeface="Montserrat Classic"/>
                <a:ea typeface="Montserrat Classic"/>
                <a:cs typeface="Montserrat Classic"/>
                <a:sym typeface="Montserrat Classic"/>
              </a:rPr>
              <a:t>-Marriage Certificate (If Joined Mortgage)</a:t>
            </a:r>
          </a:p>
          <a:p>
            <a:pPr algn="l">
              <a:lnSpc>
                <a:spcPts val="3600"/>
              </a:lnSpc>
            </a:pPr>
            <a:r>
              <a:rPr lang="en-US" sz="3000">
                <a:solidFill>
                  <a:srgbClr val="737373"/>
                </a:solidFill>
                <a:latin typeface="Montserrat Classic"/>
                <a:ea typeface="Montserrat Classic"/>
                <a:cs typeface="Montserrat Classic"/>
                <a:sym typeface="Montserrat Classic"/>
              </a:rPr>
              <a:t>-Residency Proof</a:t>
            </a:r>
          </a:p>
          <a:p>
            <a:pPr algn="l">
              <a:lnSpc>
                <a:spcPts val="3600"/>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115578" y="0"/>
            <a:ext cx="6247116" cy="6247116"/>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0" y="0"/>
                  </a:moveTo>
                  <a:cubicBezTo>
                    <a:pt x="0" y="3506470"/>
                    <a:pt x="2843530" y="6350000"/>
                    <a:pt x="6350000" y="6350000"/>
                  </a:cubicBezTo>
                  <a:lnTo>
                    <a:pt x="6350000" y="0"/>
                  </a:lnTo>
                  <a:lnTo>
                    <a:pt x="0" y="0"/>
                  </a:lnTo>
                  <a:close/>
                </a:path>
              </a:pathLst>
            </a:custGeom>
            <a:blipFill>
              <a:blip r:embed="rId2"/>
              <a:stretch>
                <a:fillRect l="-25117" t="0" r="-25117" b="0"/>
              </a:stretch>
            </a:blipFill>
          </p:spPr>
        </p:sp>
      </p:grpSp>
      <p:grpSp>
        <p:nvGrpSpPr>
          <p:cNvPr name="Group 4" id="4"/>
          <p:cNvGrpSpPr/>
          <p:nvPr/>
        </p:nvGrpSpPr>
        <p:grpSpPr>
          <a:xfrm rot="0">
            <a:off x="-2001494" y="8323039"/>
            <a:ext cx="4723978" cy="472397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sp>
        <p:sp>
          <p:nvSpPr>
            <p:cNvPr name="TextBox 6" id="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6486578" y="7475317"/>
            <a:ext cx="772722" cy="772722"/>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TextBox 10" id="10"/>
          <p:cNvSpPr txBox="true"/>
          <p:nvPr/>
        </p:nvSpPr>
        <p:spPr>
          <a:xfrm rot="0">
            <a:off x="1028700" y="1028700"/>
            <a:ext cx="9906976" cy="1679172"/>
          </a:xfrm>
          <a:prstGeom prst="rect">
            <a:avLst/>
          </a:prstGeom>
        </p:spPr>
        <p:txBody>
          <a:bodyPr anchor="t" rtlCol="false" tIns="0" lIns="0" bIns="0" rIns="0">
            <a:spAutoFit/>
          </a:bodyPr>
          <a:lstStyle/>
          <a:p>
            <a:pPr algn="l">
              <a:lnSpc>
                <a:spcPts val="6659"/>
              </a:lnSpc>
            </a:pPr>
            <a:r>
              <a:rPr lang="en-US" b="true" sz="5549">
                <a:solidFill>
                  <a:srgbClr val="0063A1"/>
                </a:solidFill>
                <a:latin typeface="TT Hoves Bold"/>
                <a:ea typeface="TT Hoves Bold"/>
                <a:cs typeface="TT Hoves Bold"/>
                <a:sym typeface="TT Hoves Bold"/>
              </a:rPr>
              <a:t>REQUIRED DOCUMENTS - PRE-APPROVAL</a:t>
            </a:r>
          </a:p>
        </p:txBody>
      </p:sp>
      <p:sp>
        <p:nvSpPr>
          <p:cNvPr name="TextBox 11" id="11"/>
          <p:cNvSpPr txBox="true"/>
          <p:nvPr/>
        </p:nvSpPr>
        <p:spPr>
          <a:xfrm rot="0">
            <a:off x="1028700" y="3152165"/>
            <a:ext cx="12541350" cy="5095875"/>
          </a:xfrm>
          <a:prstGeom prst="rect">
            <a:avLst/>
          </a:prstGeom>
        </p:spPr>
        <p:txBody>
          <a:bodyPr anchor="t" rtlCol="false" tIns="0" lIns="0" bIns="0" rIns="0">
            <a:spAutoFit/>
          </a:bodyPr>
          <a:lstStyle/>
          <a:p>
            <a:pPr algn="l">
              <a:lnSpc>
                <a:spcPts val="5400"/>
              </a:lnSpc>
            </a:pPr>
            <a:r>
              <a:rPr lang="en-US" b="true" sz="3000">
                <a:solidFill>
                  <a:srgbClr val="434343"/>
                </a:solidFill>
                <a:latin typeface="Montserrat Classic Bold"/>
                <a:ea typeface="Montserrat Classic Bold"/>
                <a:cs typeface="Montserrat Classic Bold"/>
                <a:sym typeface="Montserrat Classic Bold"/>
              </a:rPr>
              <a:t>NON-RESIDENTS:</a:t>
            </a:r>
          </a:p>
          <a:p>
            <a:pPr algn="l">
              <a:lnSpc>
                <a:spcPts val="5400"/>
              </a:lnSpc>
            </a:pPr>
            <a:r>
              <a:rPr lang="en-US" b="true" sz="3000">
                <a:solidFill>
                  <a:srgbClr val="434343"/>
                </a:solidFill>
                <a:latin typeface="Montserrat Classic Bold"/>
                <a:ea typeface="Montserrat Classic Bold"/>
                <a:cs typeface="Montserrat Classic Bold"/>
                <a:sym typeface="Montserrat Classic Bold"/>
              </a:rPr>
              <a:t>Salaried &amp; Self Employed:</a:t>
            </a:r>
          </a:p>
          <a:p>
            <a:pPr algn="l">
              <a:lnSpc>
                <a:spcPts val="3600"/>
              </a:lnSpc>
            </a:pPr>
            <a:r>
              <a:rPr lang="en-US" sz="3000">
                <a:solidFill>
                  <a:srgbClr val="737373"/>
                </a:solidFill>
                <a:latin typeface="Montserrat Classic"/>
                <a:ea typeface="Montserrat Classic"/>
                <a:cs typeface="Montserrat Classic"/>
                <a:sym typeface="Montserrat Classic"/>
              </a:rPr>
              <a:t>-Passport Copy &amp; National ID Card Copy</a:t>
            </a:r>
          </a:p>
          <a:p>
            <a:pPr algn="l">
              <a:lnSpc>
                <a:spcPts val="3600"/>
              </a:lnSpc>
            </a:pPr>
            <a:r>
              <a:rPr lang="en-US" sz="3000">
                <a:solidFill>
                  <a:srgbClr val="737373"/>
                </a:solidFill>
                <a:latin typeface="Montserrat Classic"/>
                <a:ea typeface="Montserrat Classic"/>
                <a:cs typeface="Montserrat Classic"/>
                <a:sym typeface="Montserrat Classic"/>
              </a:rPr>
              <a:t>-Residential Proof / Electricity Bill Copy</a:t>
            </a:r>
          </a:p>
          <a:p>
            <a:pPr algn="l">
              <a:lnSpc>
                <a:spcPts val="3600"/>
              </a:lnSpc>
            </a:pPr>
            <a:r>
              <a:rPr lang="en-US" sz="3000">
                <a:solidFill>
                  <a:srgbClr val="737373"/>
                </a:solidFill>
                <a:latin typeface="Montserrat Classic"/>
                <a:ea typeface="Montserrat Classic"/>
                <a:cs typeface="Montserrat Classic"/>
                <a:sym typeface="Montserrat Classic"/>
              </a:rPr>
              <a:t>-Credit Bureau report from home country or country of residence (Some Countries)</a:t>
            </a:r>
          </a:p>
          <a:p>
            <a:pPr algn="l">
              <a:lnSpc>
                <a:spcPts val="3600"/>
              </a:lnSpc>
            </a:pPr>
            <a:r>
              <a:rPr lang="en-US" sz="3000">
                <a:solidFill>
                  <a:srgbClr val="737373"/>
                </a:solidFill>
                <a:latin typeface="Montserrat Classic"/>
                <a:ea typeface="Montserrat Classic"/>
                <a:cs typeface="Montserrat Classic"/>
                <a:sym typeface="Montserrat Classic"/>
              </a:rPr>
              <a:t>-3 - 6 months bank statements translated to English, where the average bank balance should be AED 25K </a:t>
            </a:r>
          </a:p>
          <a:p>
            <a:pPr algn="l">
              <a:lnSpc>
                <a:spcPts val="3600"/>
              </a:lnSpc>
            </a:pPr>
            <a:r>
              <a:rPr lang="en-US" sz="3000">
                <a:solidFill>
                  <a:srgbClr val="737373"/>
                </a:solidFill>
                <a:latin typeface="Montserrat Classic"/>
                <a:ea typeface="Montserrat Classic"/>
                <a:cs typeface="Montserrat Classic"/>
                <a:sym typeface="Montserrat Classic"/>
              </a:rPr>
              <a:t>-Proof of income (Bank Statement - Company &amp; Personal if SE) (Salary certificate if SA)</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8377C"/>
        </a:solidFill>
      </p:bgPr>
    </p:bg>
    <p:spTree>
      <p:nvGrpSpPr>
        <p:cNvPr id="1" name=""/>
        <p:cNvGrpSpPr/>
        <p:nvPr/>
      </p:nvGrpSpPr>
      <p:grpSpPr>
        <a:xfrm>
          <a:off x="0" y="0"/>
          <a:ext cx="0" cy="0"/>
          <a:chOff x="0" y="0"/>
          <a:chExt cx="0" cy="0"/>
        </a:xfrm>
      </p:grpSpPr>
      <p:grpSp>
        <p:nvGrpSpPr>
          <p:cNvPr name="Group 2" id="2"/>
          <p:cNvGrpSpPr/>
          <p:nvPr/>
        </p:nvGrpSpPr>
        <p:grpSpPr>
          <a:xfrm rot="0">
            <a:off x="8817091" y="1289811"/>
            <a:ext cx="9153823" cy="8727442"/>
            <a:chOff x="0" y="0"/>
            <a:chExt cx="2410883" cy="2298586"/>
          </a:xfrm>
        </p:grpSpPr>
        <p:sp>
          <p:nvSpPr>
            <p:cNvPr name="Freeform 3" id="3"/>
            <p:cNvSpPr/>
            <p:nvPr/>
          </p:nvSpPr>
          <p:spPr>
            <a:xfrm flipH="false" flipV="false" rot="0">
              <a:off x="0" y="0"/>
              <a:ext cx="2410883" cy="2298585"/>
            </a:xfrm>
            <a:custGeom>
              <a:avLst/>
              <a:gdLst/>
              <a:ahLst/>
              <a:cxnLst/>
              <a:rect r="r" b="b" t="t" l="l"/>
              <a:pathLst>
                <a:path h="2298585" w="2410883">
                  <a:moveTo>
                    <a:pt x="0" y="0"/>
                  </a:moveTo>
                  <a:lnTo>
                    <a:pt x="2410883" y="0"/>
                  </a:lnTo>
                  <a:lnTo>
                    <a:pt x="2410883" y="2298585"/>
                  </a:lnTo>
                  <a:lnTo>
                    <a:pt x="0" y="2298585"/>
                  </a:lnTo>
                  <a:close/>
                </a:path>
              </a:pathLst>
            </a:custGeom>
            <a:solidFill>
              <a:srgbClr val="FFFFFF"/>
            </a:solidFill>
          </p:spPr>
        </p:sp>
        <p:sp>
          <p:nvSpPr>
            <p:cNvPr name="TextBox 4" id="4"/>
            <p:cNvSpPr txBox="true"/>
            <p:nvPr/>
          </p:nvSpPr>
          <p:spPr>
            <a:xfrm>
              <a:off x="0" y="-38100"/>
              <a:ext cx="2410883" cy="2336686"/>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9097669" y="1554762"/>
            <a:ext cx="8592667" cy="8229600"/>
          </a:xfrm>
          <a:custGeom>
            <a:avLst/>
            <a:gdLst/>
            <a:ahLst/>
            <a:cxnLst/>
            <a:rect r="r" b="b" t="t" l="l"/>
            <a:pathLst>
              <a:path h="8229600" w="8592667">
                <a:moveTo>
                  <a:pt x="0" y="0"/>
                </a:moveTo>
                <a:lnTo>
                  <a:pt x="8592667" y="0"/>
                </a:lnTo>
                <a:lnTo>
                  <a:pt x="8592667" y="8229600"/>
                </a:lnTo>
                <a:lnTo>
                  <a:pt x="0" y="8229600"/>
                </a:lnTo>
                <a:lnTo>
                  <a:pt x="0" y="0"/>
                </a:lnTo>
                <a:close/>
              </a:path>
            </a:pathLst>
          </a:custGeom>
          <a:blipFill>
            <a:blip r:embed="rId2"/>
            <a:stretch>
              <a:fillRect l="0" t="-28357" r="0" b="-28357"/>
            </a:stretch>
          </a:blipFill>
        </p:spPr>
      </p:sp>
      <p:sp>
        <p:nvSpPr>
          <p:cNvPr name="TextBox 6" id="6"/>
          <p:cNvSpPr txBox="true"/>
          <p:nvPr/>
        </p:nvSpPr>
        <p:spPr>
          <a:xfrm rot="0">
            <a:off x="858638" y="539339"/>
            <a:ext cx="7635576" cy="1500945"/>
          </a:xfrm>
          <a:prstGeom prst="rect">
            <a:avLst/>
          </a:prstGeom>
        </p:spPr>
        <p:txBody>
          <a:bodyPr anchor="t" rtlCol="false" tIns="0" lIns="0" bIns="0" rIns="0">
            <a:spAutoFit/>
          </a:bodyPr>
          <a:lstStyle/>
          <a:p>
            <a:pPr algn="l" marL="0" indent="0" lvl="0">
              <a:lnSpc>
                <a:spcPts val="5966"/>
              </a:lnSpc>
              <a:spcBef>
                <a:spcPct val="0"/>
              </a:spcBef>
            </a:pPr>
            <a:r>
              <a:rPr lang="en-US" b="true" sz="4972" spc="178">
                <a:solidFill>
                  <a:srgbClr val="FFFFFF"/>
                </a:solidFill>
                <a:latin typeface="Montserrat Classic Bold"/>
                <a:ea typeface="Montserrat Classic Bold"/>
                <a:cs typeface="Montserrat Classic Bold"/>
                <a:sym typeface="Montserrat Classic Bold"/>
              </a:rPr>
              <a:t>REQUIRED PROPERTY DOCUMENTS</a:t>
            </a:r>
          </a:p>
        </p:txBody>
      </p:sp>
      <p:sp>
        <p:nvSpPr>
          <p:cNvPr name="TextBox 7" id="7"/>
          <p:cNvSpPr txBox="true"/>
          <p:nvPr/>
        </p:nvSpPr>
        <p:spPr>
          <a:xfrm rot="0">
            <a:off x="632987" y="2697039"/>
            <a:ext cx="6756861" cy="3068574"/>
          </a:xfrm>
          <a:prstGeom prst="rect">
            <a:avLst/>
          </a:prstGeom>
        </p:spPr>
        <p:txBody>
          <a:bodyPr anchor="t" rtlCol="false" tIns="0" lIns="0" bIns="0" rIns="0">
            <a:spAutoFit/>
          </a:bodyPr>
          <a:lstStyle/>
          <a:p>
            <a:pPr algn="l">
              <a:lnSpc>
                <a:spcPts val="4416"/>
              </a:lnSpc>
            </a:pPr>
            <a:r>
              <a:rPr lang="en-US" sz="3200">
                <a:solidFill>
                  <a:srgbClr val="FFFFFF"/>
                </a:solidFill>
                <a:latin typeface="Montserrat Classic"/>
                <a:ea typeface="Montserrat Classic"/>
                <a:cs typeface="Montserrat Classic"/>
                <a:sym typeface="Montserrat Classic"/>
              </a:rPr>
              <a:t>SECONDARY</a:t>
            </a:r>
          </a:p>
          <a:p>
            <a:pPr algn="l">
              <a:lnSpc>
                <a:spcPts val="4416"/>
              </a:lnSpc>
            </a:pPr>
            <a:r>
              <a:rPr lang="en-US" sz="3200">
                <a:solidFill>
                  <a:srgbClr val="FFFFFF"/>
                </a:solidFill>
                <a:latin typeface="Montserrat Classic"/>
                <a:ea typeface="Montserrat Classic"/>
                <a:cs typeface="Montserrat Classic"/>
                <a:sym typeface="Montserrat Classic"/>
              </a:rPr>
              <a:t>-MOU</a:t>
            </a:r>
          </a:p>
          <a:p>
            <a:pPr algn="l">
              <a:lnSpc>
                <a:spcPts val="3840"/>
              </a:lnSpc>
            </a:pPr>
            <a:r>
              <a:rPr lang="en-US" sz="3200">
                <a:solidFill>
                  <a:srgbClr val="FFFFFF"/>
                </a:solidFill>
                <a:latin typeface="Montserrat Classic"/>
                <a:ea typeface="Montserrat Classic"/>
                <a:cs typeface="Montserrat Classic"/>
                <a:sym typeface="Montserrat Classic"/>
              </a:rPr>
              <a:t>-Title Deed / Search Certificate</a:t>
            </a:r>
          </a:p>
          <a:p>
            <a:pPr algn="l">
              <a:lnSpc>
                <a:spcPts val="3840"/>
              </a:lnSpc>
            </a:pPr>
            <a:r>
              <a:rPr lang="en-US" sz="3200">
                <a:solidFill>
                  <a:srgbClr val="FFFFFF"/>
                </a:solidFill>
                <a:latin typeface="Montserrat Classic"/>
                <a:ea typeface="Montserrat Classic"/>
                <a:cs typeface="Montserrat Classic"/>
                <a:sym typeface="Montserrat Classic"/>
              </a:rPr>
              <a:t>-Liability Letter (If property is mortgaged)</a:t>
            </a:r>
          </a:p>
          <a:p>
            <a:pPr algn="l">
              <a:lnSpc>
                <a:spcPts val="3840"/>
              </a:lnSpc>
            </a:pPr>
            <a:r>
              <a:rPr lang="en-US" sz="3200">
                <a:solidFill>
                  <a:srgbClr val="FFFFFF"/>
                </a:solidFill>
                <a:latin typeface="Montserrat Classic"/>
                <a:ea typeface="Montserrat Classic"/>
                <a:cs typeface="Montserrat Classic"/>
                <a:sym typeface="Montserrat Classic"/>
              </a:rPr>
              <a:t>-Floor Plan</a:t>
            </a:r>
          </a:p>
        </p:txBody>
      </p:sp>
      <p:sp>
        <p:nvSpPr>
          <p:cNvPr name="TextBox 8" id="8"/>
          <p:cNvSpPr txBox="true"/>
          <p:nvPr/>
        </p:nvSpPr>
        <p:spPr>
          <a:xfrm rot="0">
            <a:off x="632987" y="6670482"/>
            <a:ext cx="6485265" cy="4136898"/>
          </a:xfrm>
          <a:prstGeom prst="rect">
            <a:avLst/>
          </a:prstGeom>
        </p:spPr>
        <p:txBody>
          <a:bodyPr anchor="t" rtlCol="false" tIns="0" lIns="0" bIns="0" rIns="0">
            <a:spAutoFit/>
          </a:bodyPr>
          <a:lstStyle/>
          <a:p>
            <a:pPr algn="l">
              <a:lnSpc>
                <a:spcPts val="4416"/>
              </a:lnSpc>
            </a:pPr>
            <a:r>
              <a:rPr lang="en-US" sz="3200">
                <a:solidFill>
                  <a:srgbClr val="FFFFFF"/>
                </a:solidFill>
                <a:latin typeface="Montserrat Classic"/>
                <a:ea typeface="Montserrat Classic"/>
                <a:cs typeface="Montserrat Classic"/>
                <a:sym typeface="Montserrat Classic"/>
              </a:rPr>
              <a:t>PRIMARY</a:t>
            </a:r>
          </a:p>
          <a:p>
            <a:pPr algn="l">
              <a:lnSpc>
                <a:spcPts val="4416"/>
              </a:lnSpc>
            </a:pPr>
            <a:r>
              <a:rPr lang="en-US" sz="3200">
                <a:solidFill>
                  <a:srgbClr val="FFFFFF"/>
                </a:solidFill>
                <a:latin typeface="Montserrat Classic"/>
                <a:ea typeface="Montserrat Classic"/>
                <a:cs typeface="Montserrat Classic"/>
                <a:sym typeface="Montserrat Classic"/>
              </a:rPr>
              <a:t>- SPA</a:t>
            </a:r>
          </a:p>
          <a:p>
            <a:pPr algn="l">
              <a:lnSpc>
                <a:spcPts val="3840"/>
              </a:lnSpc>
            </a:pPr>
            <a:r>
              <a:rPr lang="en-US" sz="3200">
                <a:solidFill>
                  <a:srgbClr val="FFFFFF"/>
                </a:solidFill>
                <a:latin typeface="Montserrat Classic"/>
                <a:ea typeface="Montserrat Classic"/>
                <a:cs typeface="Montserrat Classic"/>
                <a:sym typeface="Montserrat Classic"/>
              </a:rPr>
              <a:t>- Completion Certificate</a:t>
            </a:r>
          </a:p>
          <a:p>
            <a:pPr algn="l">
              <a:lnSpc>
                <a:spcPts val="3840"/>
              </a:lnSpc>
            </a:pPr>
            <a:r>
              <a:rPr lang="en-US" sz="3200">
                <a:solidFill>
                  <a:srgbClr val="FFFFFF"/>
                </a:solidFill>
                <a:latin typeface="Montserrat Classic"/>
                <a:ea typeface="Montserrat Classic"/>
                <a:cs typeface="Montserrat Classic"/>
                <a:sym typeface="Montserrat Classic"/>
              </a:rPr>
              <a:t>- Handover Notice</a:t>
            </a:r>
          </a:p>
          <a:p>
            <a:pPr algn="l">
              <a:lnSpc>
                <a:spcPts val="3840"/>
              </a:lnSpc>
            </a:pPr>
            <a:r>
              <a:rPr lang="en-US" sz="3200">
                <a:solidFill>
                  <a:srgbClr val="FFFFFF"/>
                </a:solidFill>
                <a:latin typeface="Montserrat Classic"/>
                <a:ea typeface="Montserrat Classic"/>
                <a:cs typeface="Montserrat Classic"/>
                <a:sym typeface="Montserrat Classic"/>
              </a:rPr>
              <a:t>- SOA</a:t>
            </a:r>
          </a:p>
          <a:p>
            <a:pPr algn="l">
              <a:lnSpc>
                <a:spcPts val="3840"/>
              </a:lnSpc>
            </a:pPr>
            <a:r>
              <a:rPr lang="en-US" sz="3200">
                <a:solidFill>
                  <a:srgbClr val="FFFFFF"/>
                </a:solidFill>
                <a:latin typeface="Montserrat Classic"/>
                <a:ea typeface="Montserrat Classic"/>
                <a:cs typeface="Montserrat Classic"/>
                <a:sym typeface="Montserrat Classic"/>
              </a:rPr>
              <a:t>- Floor Plan</a:t>
            </a:r>
          </a:p>
          <a:p>
            <a:pPr algn="l">
              <a:lnSpc>
                <a:spcPts val="4416"/>
              </a:lnSpc>
            </a:pPr>
          </a:p>
          <a:p>
            <a:pPr algn="l">
              <a:lnSpc>
                <a:spcPts val="4416"/>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false" rot="5400000">
            <a:off x="1496511" y="2291195"/>
            <a:ext cx="10287000" cy="5704609"/>
          </a:xfrm>
          <a:custGeom>
            <a:avLst/>
            <a:gdLst/>
            <a:ahLst/>
            <a:cxnLst/>
            <a:rect r="r" b="b" t="t" l="l"/>
            <a:pathLst>
              <a:path h="5704609" w="10287000">
                <a:moveTo>
                  <a:pt x="0" y="0"/>
                </a:moveTo>
                <a:lnTo>
                  <a:pt x="10287000" y="0"/>
                </a:lnTo>
                <a:lnTo>
                  <a:pt x="10287000" y="5704610"/>
                </a:lnTo>
                <a:lnTo>
                  <a:pt x="0" y="57046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4" id="4"/>
          <p:cNvGrpSpPr/>
          <p:nvPr/>
        </p:nvGrpSpPr>
        <p:grpSpPr>
          <a:xfrm rot="0">
            <a:off x="-517694" y="-474166"/>
            <a:ext cx="6382202" cy="10956964"/>
            <a:chOff x="0" y="0"/>
            <a:chExt cx="1680909" cy="2885785"/>
          </a:xfrm>
        </p:grpSpPr>
        <p:sp>
          <p:nvSpPr>
            <p:cNvPr name="Freeform 5" id="5"/>
            <p:cNvSpPr/>
            <p:nvPr/>
          </p:nvSpPr>
          <p:spPr>
            <a:xfrm flipH="false" flipV="false" rot="0">
              <a:off x="0" y="0"/>
              <a:ext cx="1680909" cy="2885785"/>
            </a:xfrm>
            <a:custGeom>
              <a:avLst/>
              <a:gdLst/>
              <a:ahLst/>
              <a:cxnLst/>
              <a:rect r="r" b="b" t="t" l="l"/>
              <a:pathLst>
                <a:path h="2885785" w="1680909">
                  <a:moveTo>
                    <a:pt x="0" y="0"/>
                  </a:moveTo>
                  <a:lnTo>
                    <a:pt x="1680909" y="0"/>
                  </a:lnTo>
                  <a:lnTo>
                    <a:pt x="1680909" y="2885785"/>
                  </a:lnTo>
                  <a:lnTo>
                    <a:pt x="0" y="2885785"/>
                  </a:lnTo>
                  <a:close/>
                </a:path>
              </a:pathLst>
            </a:custGeom>
            <a:solidFill>
              <a:srgbClr val="08377C"/>
            </a:solidFill>
            <a:ln cap="sq">
              <a:noFill/>
              <a:prstDash val="solid"/>
              <a:miter/>
            </a:ln>
          </p:spPr>
        </p:sp>
        <p:sp>
          <p:nvSpPr>
            <p:cNvPr name="TextBox 6" id="6"/>
            <p:cNvSpPr txBox="true"/>
            <p:nvPr/>
          </p:nvSpPr>
          <p:spPr>
            <a:xfrm>
              <a:off x="0" y="-38100"/>
              <a:ext cx="1680909" cy="292388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879378" y="2057400"/>
            <a:ext cx="8972996" cy="5858768"/>
            <a:chOff x="0" y="0"/>
            <a:chExt cx="2363258" cy="1543050"/>
          </a:xfrm>
        </p:grpSpPr>
        <p:sp>
          <p:nvSpPr>
            <p:cNvPr name="Freeform 8" id="8"/>
            <p:cNvSpPr/>
            <p:nvPr/>
          </p:nvSpPr>
          <p:spPr>
            <a:xfrm flipH="false" flipV="false" rot="0">
              <a:off x="0" y="0"/>
              <a:ext cx="2363258" cy="1543050"/>
            </a:xfrm>
            <a:custGeom>
              <a:avLst/>
              <a:gdLst/>
              <a:ahLst/>
              <a:cxnLst/>
              <a:rect r="r" b="b" t="t" l="l"/>
              <a:pathLst>
                <a:path h="1543050" w="2363258">
                  <a:moveTo>
                    <a:pt x="13805" y="0"/>
                  </a:moveTo>
                  <a:lnTo>
                    <a:pt x="2349453" y="0"/>
                  </a:lnTo>
                  <a:cubicBezTo>
                    <a:pt x="2353115" y="0"/>
                    <a:pt x="2356626" y="1454"/>
                    <a:pt x="2359215" y="4043"/>
                  </a:cubicBezTo>
                  <a:cubicBezTo>
                    <a:pt x="2361804" y="6632"/>
                    <a:pt x="2363258" y="10144"/>
                    <a:pt x="2363258" y="13805"/>
                  </a:cubicBezTo>
                  <a:lnTo>
                    <a:pt x="2363258" y="1529245"/>
                  </a:lnTo>
                  <a:cubicBezTo>
                    <a:pt x="2363258" y="1536869"/>
                    <a:pt x="2357078" y="1543050"/>
                    <a:pt x="2349453" y="1543050"/>
                  </a:cubicBezTo>
                  <a:lnTo>
                    <a:pt x="13805" y="1543050"/>
                  </a:lnTo>
                  <a:cubicBezTo>
                    <a:pt x="6181" y="1543050"/>
                    <a:pt x="0" y="1536869"/>
                    <a:pt x="0" y="1529245"/>
                  </a:cubicBezTo>
                  <a:lnTo>
                    <a:pt x="0" y="13805"/>
                  </a:lnTo>
                  <a:cubicBezTo>
                    <a:pt x="0" y="6181"/>
                    <a:pt x="6181" y="0"/>
                    <a:pt x="13805" y="0"/>
                  </a:cubicBezTo>
                  <a:close/>
                </a:path>
              </a:pathLst>
            </a:custGeom>
            <a:solidFill>
              <a:srgbClr val="FFFFFF"/>
            </a:solidFill>
          </p:spPr>
        </p:sp>
        <p:sp>
          <p:nvSpPr>
            <p:cNvPr name="TextBox 9" id="9"/>
            <p:cNvSpPr txBox="true"/>
            <p:nvPr/>
          </p:nvSpPr>
          <p:spPr>
            <a:xfrm>
              <a:off x="0" y="-38100"/>
              <a:ext cx="2363258" cy="158115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10800000">
            <a:off x="2568406" y="7916168"/>
            <a:ext cx="9283968" cy="1101375"/>
          </a:xfrm>
          <a:custGeom>
            <a:avLst/>
            <a:gdLst/>
            <a:ahLst/>
            <a:cxnLst/>
            <a:rect r="r" b="b" t="t" l="l"/>
            <a:pathLst>
              <a:path h="1101375" w="9283968">
                <a:moveTo>
                  <a:pt x="0" y="0"/>
                </a:moveTo>
                <a:lnTo>
                  <a:pt x="9283968" y="0"/>
                </a:lnTo>
                <a:lnTo>
                  <a:pt x="9283968" y="1101375"/>
                </a:lnTo>
                <a:lnTo>
                  <a:pt x="0" y="1101375"/>
                </a:lnTo>
                <a:lnTo>
                  <a:pt x="0" y="0"/>
                </a:lnTo>
                <a:close/>
              </a:path>
            </a:pathLst>
          </a:custGeom>
          <a:blipFill>
            <a:blip r:embed="rId5">
              <a:alphaModFix amt="89000"/>
            </a:blip>
            <a:stretch>
              <a:fillRect l="0" t="0" r="0" b="-142346"/>
            </a:stretch>
          </a:blipFill>
        </p:spPr>
      </p:sp>
      <p:sp>
        <p:nvSpPr>
          <p:cNvPr name="AutoShape 11" id="11"/>
          <p:cNvSpPr/>
          <p:nvPr/>
        </p:nvSpPr>
        <p:spPr>
          <a:xfrm>
            <a:off x="2879378" y="2611934"/>
            <a:ext cx="8972996" cy="0"/>
          </a:xfrm>
          <a:prstGeom prst="line">
            <a:avLst/>
          </a:prstGeom>
          <a:ln cap="flat" w="38100">
            <a:solidFill>
              <a:srgbClr val="DBDBDB"/>
            </a:solidFill>
            <a:prstDash val="solid"/>
            <a:headEnd type="none" len="sm" w="sm"/>
            <a:tailEnd type="none" len="sm" w="sm"/>
          </a:ln>
        </p:spPr>
      </p:sp>
      <p:sp>
        <p:nvSpPr>
          <p:cNvPr name="TextBox 12" id="12"/>
          <p:cNvSpPr txBox="true"/>
          <p:nvPr/>
        </p:nvSpPr>
        <p:spPr>
          <a:xfrm rot="0">
            <a:off x="3114473" y="3823694"/>
            <a:ext cx="8457491" cy="2729731"/>
          </a:xfrm>
          <a:prstGeom prst="rect">
            <a:avLst/>
          </a:prstGeom>
        </p:spPr>
        <p:txBody>
          <a:bodyPr anchor="t" rtlCol="false" tIns="0" lIns="0" bIns="0" rIns="0">
            <a:spAutoFit/>
          </a:bodyPr>
          <a:lstStyle/>
          <a:p>
            <a:pPr algn="l">
              <a:lnSpc>
                <a:spcPts val="4370"/>
              </a:lnSpc>
            </a:pPr>
            <a:r>
              <a:rPr lang="en-US" sz="3121" spc="140">
                <a:solidFill>
                  <a:srgbClr val="2A2E3A"/>
                </a:solidFill>
                <a:latin typeface="Montserrat Classic"/>
                <a:ea typeface="Montserrat Classic"/>
                <a:cs typeface="Montserrat Classic"/>
                <a:sym typeface="Montserrat Classic"/>
              </a:rPr>
              <a:t>"Every step of your clients' mortgage journey matters—at Finkey, we ensure it's seamless, efficient, and backed by our expert support."</a:t>
            </a:r>
          </a:p>
          <a:p>
            <a:pPr algn="l" marL="0" indent="0" lvl="0">
              <a:lnSpc>
                <a:spcPts val="4370"/>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4194" y="6406357"/>
            <a:ext cx="710059" cy="710059"/>
          </a:xfrm>
          <a:custGeom>
            <a:avLst/>
            <a:gdLst/>
            <a:ahLst/>
            <a:cxnLst/>
            <a:rect r="r" b="b" t="t" l="l"/>
            <a:pathLst>
              <a:path h="710059" w="710059">
                <a:moveTo>
                  <a:pt x="0" y="0"/>
                </a:moveTo>
                <a:lnTo>
                  <a:pt x="710060" y="0"/>
                </a:lnTo>
                <a:lnTo>
                  <a:pt x="710060" y="710060"/>
                </a:lnTo>
                <a:lnTo>
                  <a:pt x="0" y="7100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344194" y="7344368"/>
            <a:ext cx="710059" cy="710059"/>
          </a:xfrm>
          <a:custGeom>
            <a:avLst/>
            <a:gdLst/>
            <a:ahLst/>
            <a:cxnLst/>
            <a:rect r="r" b="b" t="t" l="l"/>
            <a:pathLst>
              <a:path h="710059" w="710059">
                <a:moveTo>
                  <a:pt x="0" y="0"/>
                </a:moveTo>
                <a:lnTo>
                  <a:pt x="710060" y="0"/>
                </a:lnTo>
                <a:lnTo>
                  <a:pt x="710060" y="710059"/>
                </a:lnTo>
                <a:lnTo>
                  <a:pt x="0" y="7100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344194" y="5498780"/>
            <a:ext cx="710059" cy="710059"/>
          </a:xfrm>
          <a:custGeom>
            <a:avLst/>
            <a:gdLst/>
            <a:ahLst/>
            <a:cxnLst/>
            <a:rect r="r" b="b" t="t" l="l"/>
            <a:pathLst>
              <a:path h="710059" w="710059">
                <a:moveTo>
                  <a:pt x="0" y="0"/>
                </a:moveTo>
                <a:lnTo>
                  <a:pt x="710060" y="0"/>
                </a:lnTo>
                <a:lnTo>
                  <a:pt x="710060" y="710059"/>
                </a:lnTo>
                <a:lnTo>
                  <a:pt x="0" y="7100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0">
            <a:off x="1344194" y="8294786"/>
            <a:ext cx="710059" cy="710059"/>
          </a:xfrm>
          <a:custGeom>
            <a:avLst/>
            <a:gdLst/>
            <a:ahLst/>
            <a:cxnLst/>
            <a:rect r="r" b="b" t="t" l="l"/>
            <a:pathLst>
              <a:path h="710059" w="710059">
                <a:moveTo>
                  <a:pt x="0" y="0"/>
                </a:moveTo>
                <a:lnTo>
                  <a:pt x="710060" y="0"/>
                </a:lnTo>
                <a:lnTo>
                  <a:pt x="710060" y="710059"/>
                </a:lnTo>
                <a:lnTo>
                  <a:pt x="0" y="7100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false" rot="5400000">
            <a:off x="10234419" y="-791390"/>
            <a:ext cx="14626818" cy="8111235"/>
          </a:xfrm>
          <a:custGeom>
            <a:avLst/>
            <a:gdLst/>
            <a:ahLst/>
            <a:cxnLst/>
            <a:rect r="r" b="b" t="t" l="l"/>
            <a:pathLst>
              <a:path h="8111235" w="14626818">
                <a:moveTo>
                  <a:pt x="0" y="0"/>
                </a:moveTo>
                <a:lnTo>
                  <a:pt x="14626819" y="0"/>
                </a:lnTo>
                <a:lnTo>
                  <a:pt x="14626819" y="8111235"/>
                </a:lnTo>
                <a:lnTo>
                  <a:pt x="0" y="81112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6632495" y="2282021"/>
            <a:ext cx="7918238" cy="8004979"/>
          </a:xfrm>
          <a:custGeom>
            <a:avLst/>
            <a:gdLst/>
            <a:ahLst/>
            <a:cxnLst/>
            <a:rect r="r" b="b" t="t" l="l"/>
            <a:pathLst>
              <a:path h="8004979" w="7918238">
                <a:moveTo>
                  <a:pt x="0" y="0"/>
                </a:moveTo>
                <a:lnTo>
                  <a:pt x="7918238" y="0"/>
                </a:lnTo>
                <a:lnTo>
                  <a:pt x="7918238" y="8004979"/>
                </a:lnTo>
                <a:lnTo>
                  <a:pt x="0" y="8004979"/>
                </a:lnTo>
                <a:lnTo>
                  <a:pt x="0" y="0"/>
                </a:lnTo>
                <a:close/>
              </a:path>
            </a:pathLst>
          </a:custGeom>
          <a:blipFill>
            <a:blip r:embed="rId12"/>
            <a:stretch>
              <a:fillRect l="0" t="0" r="0" b="0"/>
            </a:stretch>
          </a:blipFill>
        </p:spPr>
      </p:sp>
      <p:sp>
        <p:nvSpPr>
          <p:cNvPr name="TextBox 8" id="8"/>
          <p:cNvSpPr txBox="true"/>
          <p:nvPr/>
        </p:nvSpPr>
        <p:spPr>
          <a:xfrm rot="0">
            <a:off x="1344194" y="3254703"/>
            <a:ext cx="10096433" cy="1063522"/>
          </a:xfrm>
          <a:prstGeom prst="rect">
            <a:avLst/>
          </a:prstGeom>
        </p:spPr>
        <p:txBody>
          <a:bodyPr anchor="t" rtlCol="false" tIns="0" lIns="0" bIns="0" rIns="0">
            <a:spAutoFit/>
          </a:bodyPr>
          <a:lstStyle/>
          <a:p>
            <a:pPr algn="just" marL="0" indent="0" lvl="0">
              <a:lnSpc>
                <a:spcPts val="8343"/>
              </a:lnSpc>
              <a:spcBef>
                <a:spcPct val="0"/>
              </a:spcBef>
            </a:pPr>
            <a:r>
              <a:rPr lang="en-US" b="true" sz="6953" spc="250" strike="noStrike" u="none">
                <a:solidFill>
                  <a:srgbClr val="006BB6"/>
                </a:solidFill>
                <a:latin typeface="Montserrat Classic Bold"/>
                <a:ea typeface="Montserrat Classic Bold"/>
                <a:cs typeface="Montserrat Classic Bold"/>
                <a:sym typeface="Montserrat Classic Bold"/>
              </a:rPr>
              <a:t>Contact Us</a:t>
            </a:r>
          </a:p>
        </p:txBody>
      </p:sp>
      <p:sp>
        <p:nvSpPr>
          <p:cNvPr name="TextBox 9" id="9"/>
          <p:cNvSpPr txBox="true"/>
          <p:nvPr/>
        </p:nvSpPr>
        <p:spPr>
          <a:xfrm rot="0">
            <a:off x="2273881" y="5833424"/>
            <a:ext cx="2698239" cy="354056"/>
          </a:xfrm>
          <a:prstGeom prst="rect">
            <a:avLst/>
          </a:prstGeom>
        </p:spPr>
        <p:txBody>
          <a:bodyPr anchor="t" rtlCol="false" tIns="0" lIns="0" bIns="0" rIns="0">
            <a:spAutoFit/>
          </a:bodyPr>
          <a:lstStyle/>
          <a:p>
            <a:pPr algn="l">
              <a:lnSpc>
                <a:spcPts val="2947"/>
              </a:lnSpc>
              <a:spcBef>
                <a:spcPct val="0"/>
              </a:spcBef>
            </a:pPr>
            <a:r>
              <a:rPr lang="en-US" sz="2105">
                <a:solidFill>
                  <a:srgbClr val="010101"/>
                </a:solidFill>
                <a:latin typeface="Montserrat"/>
                <a:ea typeface="Montserrat"/>
                <a:cs typeface="Montserrat"/>
                <a:sym typeface="Montserrat"/>
              </a:rPr>
              <a:t>+971503142906</a:t>
            </a:r>
          </a:p>
        </p:txBody>
      </p:sp>
      <p:sp>
        <p:nvSpPr>
          <p:cNvPr name="TextBox 10" id="10"/>
          <p:cNvSpPr txBox="true"/>
          <p:nvPr/>
        </p:nvSpPr>
        <p:spPr>
          <a:xfrm rot="0">
            <a:off x="2273881" y="5432650"/>
            <a:ext cx="1749636" cy="424389"/>
          </a:xfrm>
          <a:prstGeom prst="rect">
            <a:avLst/>
          </a:prstGeom>
        </p:spPr>
        <p:txBody>
          <a:bodyPr anchor="t" rtlCol="false" tIns="0" lIns="0" bIns="0" rIns="0">
            <a:spAutoFit/>
          </a:bodyPr>
          <a:lstStyle/>
          <a:p>
            <a:pPr algn="l">
              <a:lnSpc>
                <a:spcPts val="3536"/>
              </a:lnSpc>
              <a:spcBef>
                <a:spcPct val="0"/>
              </a:spcBef>
            </a:pPr>
            <a:r>
              <a:rPr lang="en-US" sz="2526" b="true">
                <a:solidFill>
                  <a:srgbClr val="006BB6"/>
                </a:solidFill>
                <a:latin typeface="Montserrat Semi-Bold"/>
                <a:ea typeface="Montserrat Semi-Bold"/>
                <a:cs typeface="Montserrat Semi-Bold"/>
                <a:sym typeface="Montserrat Semi-Bold"/>
              </a:rPr>
              <a:t>Phone</a:t>
            </a:r>
          </a:p>
        </p:txBody>
      </p:sp>
      <p:sp>
        <p:nvSpPr>
          <p:cNvPr name="TextBox 11" id="11"/>
          <p:cNvSpPr txBox="true"/>
          <p:nvPr/>
        </p:nvSpPr>
        <p:spPr>
          <a:xfrm rot="0">
            <a:off x="2273881" y="6358732"/>
            <a:ext cx="1749636" cy="424389"/>
          </a:xfrm>
          <a:prstGeom prst="rect">
            <a:avLst/>
          </a:prstGeom>
        </p:spPr>
        <p:txBody>
          <a:bodyPr anchor="t" rtlCol="false" tIns="0" lIns="0" bIns="0" rIns="0">
            <a:spAutoFit/>
          </a:bodyPr>
          <a:lstStyle/>
          <a:p>
            <a:pPr algn="l">
              <a:lnSpc>
                <a:spcPts val="3536"/>
              </a:lnSpc>
              <a:spcBef>
                <a:spcPct val="0"/>
              </a:spcBef>
            </a:pPr>
            <a:r>
              <a:rPr lang="en-US" sz="2526" b="true">
                <a:solidFill>
                  <a:srgbClr val="006BB6"/>
                </a:solidFill>
                <a:latin typeface="Montserrat Semi-Bold"/>
                <a:ea typeface="Montserrat Semi-Bold"/>
                <a:cs typeface="Montserrat Semi-Bold"/>
                <a:sym typeface="Montserrat Semi-Bold"/>
              </a:rPr>
              <a:t>Mail</a:t>
            </a:r>
          </a:p>
        </p:txBody>
      </p:sp>
      <p:sp>
        <p:nvSpPr>
          <p:cNvPr name="TextBox 12" id="12"/>
          <p:cNvSpPr txBox="true"/>
          <p:nvPr/>
        </p:nvSpPr>
        <p:spPr>
          <a:xfrm rot="0">
            <a:off x="2273881" y="7296743"/>
            <a:ext cx="1749636" cy="424389"/>
          </a:xfrm>
          <a:prstGeom prst="rect">
            <a:avLst/>
          </a:prstGeom>
        </p:spPr>
        <p:txBody>
          <a:bodyPr anchor="t" rtlCol="false" tIns="0" lIns="0" bIns="0" rIns="0">
            <a:spAutoFit/>
          </a:bodyPr>
          <a:lstStyle/>
          <a:p>
            <a:pPr algn="l">
              <a:lnSpc>
                <a:spcPts val="3536"/>
              </a:lnSpc>
              <a:spcBef>
                <a:spcPct val="0"/>
              </a:spcBef>
            </a:pPr>
            <a:r>
              <a:rPr lang="en-US" sz="2526" b="true">
                <a:solidFill>
                  <a:srgbClr val="006BB6"/>
                </a:solidFill>
                <a:latin typeface="Montserrat Semi-Bold"/>
                <a:ea typeface="Montserrat Semi-Bold"/>
                <a:cs typeface="Montserrat Semi-Bold"/>
                <a:sym typeface="Montserrat Semi-Bold"/>
              </a:rPr>
              <a:t>Website</a:t>
            </a:r>
          </a:p>
        </p:txBody>
      </p:sp>
      <p:sp>
        <p:nvSpPr>
          <p:cNvPr name="TextBox 13" id="13"/>
          <p:cNvSpPr txBox="true"/>
          <p:nvPr/>
        </p:nvSpPr>
        <p:spPr>
          <a:xfrm rot="0">
            <a:off x="2273881" y="8279913"/>
            <a:ext cx="1749636" cy="424389"/>
          </a:xfrm>
          <a:prstGeom prst="rect">
            <a:avLst/>
          </a:prstGeom>
        </p:spPr>
        <p:txBody>
          <a:bodyPr anchor="t" rtlCol="false" tIns="0" lIns="0" bIns="0" rIns="0">
            <a:spAutoFit/>
          </a:bodyPr>
          <a:lstStyle/>
          <a:p>
            <a:pPr algn="l">
              <a:lnSpc>
                <a:spcPts val="3536"/>
              </a:lnSpc>
              <a:spcBef>
                <a:spcPct val="0"/>
              </a:spcBef>
            </a:pPr>
            <a:r>
              <a:rPr lang="en-US" sz="2526" b="true">
                <a:solidFill>
                  <a:srgbClr val="006BB6"/>
                </a:solidFill>
                <a:latin typeface="Montserrat Semi-Bold"/>
                <a:ea typeface="Montserrat Semi-Bold"/>
                <a:cs typeface="Montserrat Semi-Bold"/>
                <a:sym typeface="Montserrat Semi-Bold"/>
              </a:rPr>
              <a:t>Address</a:t>
            </a:r>
          </a:p>
        </p:txBody>
      </p:sp>
      <p:sp>
        <p:nvSpPr>
          <p:cNvPr name="TextBox 14" id="14"/>
          <p:cNvSpPr txBox="true"/>
          <p:nvPr/>
        </p:nvSpPr>
        <p:spPr>
          <a:xfrm rot="0">
            <a:off x="2273881" y="7710291"/>
            <a:ext cx="4139539" cy="354056"/>
          </a:xfrm>
          <a:prstGeom prst="rect">
            <a:avLst/>
          </a:prstGeom>
        </p:spPr>
        <p:txBody>
          <a:bodyPr anchor="t" rtlCol="false" tIns="0" lIns="0" bIns="0" rIns="0">
            <a:spAutoFit/>
          </a:bodyPr>
          <a:lstStyle/>
          <a:p>
            <a:pPr algn="l">
              <a:lnSpc>
                <a:spcPts val="2947"/>
              </a:lnSpc>
              <a:spcBef>
                <a:spcPct val="0"/>
              </a:spcBef>
            </a:pPr>
            <a:r>
              <a:rPr lang="en-US" sz="2105">
                <a:solidFill>
                  <a:srgbClr val="010101"/>
                </a:solidFill>
                <a:latin typeface="Montserrat"/>
                <a:ea typeface="Montserrat"/>
                <a:cs typeface="Montserrat"/>
                <a:sym typeface="Montserrat"/>
              </a:rPr>
              <a:t>www.finkeyservices.com</a:t>
            </a:r>
          </a:p>
        </p:txBody>
      </p:sp>
      <p:sp>
        <p:nvSpPr>
          <p:cNvPr name="TextBox 15" id="15"/>
          <p:cNvSpPr txBox="true"/>
          <p:nvPr/>
        </p:nvSpPr>
        <p:spPr>
          <a:xfrm rot="0">
            <a:off x="2273881" y="8679833"/>
            <a:ext cx="4973441" cy="723484"/>
          </a:xfrm>
          <a:prstGeom prst="rect">
            <a:avLst/>
          </a:prstGeom>
        </p:spPr>
        <p:txBody>
          <a:bodyPr anchor="t" rtlCol="false" tIns="0" lIns="0" bIns="0" rIns="0">
            <a:spAutoFit/>
          </a:bodyPr>
          <a:lstStyle/>
          <a:p>
            <a:pPr algn="l">
              <a:lnSpc>
                <a:spcPts val="2947"/>
              </a:lnSpc>
              <a:spcBef>
                <a:spcPct val="0"/>
              </a:spcBef>
            </a:pPr>
            <a:r>
              <a:rPr lang="en-US" sz="2105">
                <a:solidFill>
                  <a:srgbClr val="010101"/>
                </a:solidFill>
                <a:latin typeface="Montserrat"/>
                <a:ea typeface="Montserrat"/>
                <a:cs typeface="Montserrat"/>
                <a:sym typeface="Montserrat"/>
              </a:rPr>
              <a:t>Suite 1505, Zone B, Aspect Tower, Business Bay-Dubai, UAE </a:t>
            </a:r>
          </a:p>
        </p:txBody>
      </p:sp>
      <p:sp>
        <p:nvSpPr>
          <p:cNvPr name="TextBox 16" id="16"/>
          <p:cNvSpPr txBox="true"/>
          <p:nvPr/>
        </p:nvSpPr>
        <p:spPr>
          <a:xfrm rot="0">
            <a:off x="2273881" y="6776333"/>
            <a:ext cx="4083490" cy="723484"/>
          </a:xfrm>
          <a:prstGeom prst="rect">
            <a:avLst/>
          </a:prstGeom>
        </p:spPr>
        <p:txBody>
          <a:bodyPr anchor="t" rtlCol="false" tIns="0" lIns="0" bIns="0" rIns="0">
            <a:spAutoFit/>
          </a:bodyPr>
          <a:lstStyle/>
          <a:p>
            <a:pPr algn="l">
              <a:lnSpc>
                <a:spcPts val="2947"/>
              </a:lnSpc>
            </a:pPr>
            <a:r>
              <a:rPr lang="en-US" sz="2105">
                <a:solidFill>
                  <a:srgbClr val="010101"/>
                </a:solidFill>
                <a:latin typeface="Montserrat"/>
                <a:ea typeface="Montserrat"/>
                <a:cs typeface="Montserrat"/>
                <a:sym typeface="Montserrat"/>
              </a:rPr>
              <a:t> contact@finkeyservices.com </a:t>
            </a:r>
          </a:p>
          <a:p>
            <a:pPr algn="l">
              <a:lnSpc>
                <a:spcPts val="2947"/>
              </a:lnSpc>
              <a:spcBef>
                <a:spcPct val="0"/>
              </a:spcBef>
            </a:pPr>
          </a:p>
        </p:txBody>
      </p:sp>
      <p:sp>
        <p:nvSpPr>
          <p:cNvPr name="TextBox 17" id="17"/>
          <p:cNvSpPr txBox="true"/>
          <p:nvPr/>
        </p:nvSpPr>
        <p:spPr>
          <a:xfrm rot="0">
            <a:off x="1344194" y="1600744"/>
            <a:ext cx="9015372" cy="1526170"/>
          </a:xfrm>
          <a:prstGeom prst="rect">
            <a:avLst/>
          </a:prstGeom>
        </p:spPr>
        <p:txBody>
          <a:bodyPr anchor="t" rtlCol="false" tIns="0" lIns="0" bIns="0" rIns="0">
            <a:spAutoFit/>
          </a:bodyPr>
          <a:lstStyle/>
          <a:p>
            <a:pPr algn="l" marL="0" indent="0" lvl="0">
              <a:lnSpc>
                <a:spcPts val="12003"/>
              </a:lnSpc>
              <a:spcBef>
                <a:spcPct val="0"/>
              </a:spcBef>
            </a:pPr>
            <a:r>
              <a:rPr lang="en-US" b="true" sz="10002" spc="360" strike="noStrike" u="none">
                <a:solidFill>
                  <a:srgbClr val="2A2E3A"/>
                </a:solidFill>
                <a:latin typeface="Montserrat Classic Bold"/>
                <a:ea typeface="Montserrat Classic Bold"/>
                <a:cs typeface="Montserrat Classic Bold"/>
                <a:sym typeface="Montserrat Classic Bold"/>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46248" y="4412877"/>
            <a:ext cx="526554" cy="532663"/>
            <a:chOff x="0" y="0"/>
            <a:chExt cx="119806" cy="121196"/>
          </a:xfrm>
        </p:grpSpPr>
        <p:sp>
          <p:nvSpPr>
            <p:cNvPr name="Freeform 3" id="3"/>
            <p:cNvSpPr/>
            <p:nvPr/>
          </p:nvSpPr>
          <p:spPr>
            <a:xfrm flipH="false" flipV="false" rot="0">
              <a:off x="0" y="0"/>
              <a:ext cx="119806" cy="121196"/>
            </a:xfrm>
            <a:custGeom>
              <a:avLst/>
              <a:gdLst/>
              <a:ahLst/>
              <a:cxnLst/>
              <a:rect r="r" b="b" t="t" l="l"/>
              <a:pathLst>
                <a:path h="121196" w="119806">
                  <a:moveTo>
                    <a:pt x="0" y="0"/>
                  </a:moveTo>
                  <a:lnTo>
                    <a:pt x="119806" y="0"/>
                  </a:lnTo>
                  <a:lnTo>
                    <a:pt x="119806" y="121196"/>
                  </a:lnTo>
                  <a:lnTo>
                    <a:pt x="0" y="121196"/>
                  </a:lnTo>
                  <a:close/>
                </a:path>
              </a:pathLst>
            </a:custGeom>
            <a:solidFill>
              <a:srgbClr val="08377C"/>
            </a:solidFill>
          </p:spPr>
        </p:sp>
        <p:sp>
          <p:nvSpPr>
            <p:cNvPr name="TextBox 4" id="4"/>
            <p:cNvSpPr txBox="true"/>
            <p:nvPr/>
          </p:nvSpPr>
          <p:spPr>
            <a:xfrm>
              <a:off x="0" y="-38100"/>
              <a:ext cx="119806" cy="159296"/>
            </a:xfrm>
            <a:prstGeom prst="rect">
              <a:avLst/>
            </a:prstGeom>
          </p:spPr>
          <p:txBody>
            <a:bodyPr anchor="ctr" rtlCol="false" tIns="50800" lIns="50800" bIns="50800" rIns="50800"/>
            <a:lstStyle/>
            <a:p>
              <a:pPr algn="ctr">
                <a:lnSpc>
                  <a:spcPts val="3079"/>
                </a:lnSpc>
              </a:pPr>
              <a:r>
                <a:rPr lang="en-US" b="true" sz="2199">
                  <a:solidFill>
                    <a:srgbClr val="FFFFFF"/>
                  </a:solidFill>
                  <a:latin typeface="Montserrat Classic Bold"/>
                  <a:ea typeface="Montserrat Classic Bold"/>
                  <a:cs typeface="Montserrat Classic Bold"/>
                  <a:sym typeface="Montserrat Classic Bold"/>
                </a:rPr>
                <a:t>01</a:t>
              </a:r>
            </a:p>
          </p:txBody>
        </p:sp>
      </p:grpSp>
      <p:grpSp>
        <p:nvGrpSpPr>
          <p:cNvPr name="Group 5" id="5"/>
          <p:cNvGrpSpPr/>
          <p:nvPr/>
        </p:nvGrpSpPr>
        <p:grpSpPr>
          <a:xfrm rot="0">
            <a:off x="1675868" y="5376457"/>
            <a:ext cx="526554" cy="532663"/>
            <a:chOff x="0" y="0"/>
            <a:chExt cx="119806" cy="121196"/>
          </a:xfrm>
        </p:grpSpPr>
        <p:sp>
          <p:nvSpPr>
            <p:cNvPr name="Freeform 6" id="6"/>
            <p:cNvSpPr/>
            <p:nvPr/>
          </p:nvSpPr>
          <p:spPr>
            <a:xfrm flipH="false" flipV="false" rot="0">
              <a:off x="0" y="0"/>
              <a:ext cx="119806" cy="121196"/>
            </a:xfrm>
            <a:custGeom>
              <a:avLst/>
              <a:gdLst/>
              <a:ahLst/>
              <a:cxnLst/>
              <a:rect r="r" b="b" t="t" l="l"/>
              <a:pathLst>
                <a:path h="121196" w="119806">
                  <a:moveTo>
                    <a:pt x="0" y="0"/>
                  </a:moveTo>
                  <a:lnTo>
                    <a:pt x="119806" y="0"/>
                  </a:lnTo>
                  <a:lnTo>
                    <a:pt x="119806" y="121196"/>
                  </a:lnTo>
                  <a:lnTo>
                    <a:pt x="0" y="121196"/>
                  </a:lnTo>
                  <a:close/>
                </a:path>
              </a:pathLst>
            </a:custGeom>
            <a:solidFill>
              <a:srgbClr val="08377C"/>
            </a:solidFill>
          </p:spPr>
        </p:sp>
        <p:sp>
          <p:nvSpPr>
            <p:cNvPr name="TextBox 7" id="7"/>
            <p:cNvSpPr txBox="true"/>
            <p:nvPr/>
          </p:nvSpPr>
          <p:spPr>
            <a:xfrm>
              <a:off x="0" y="-38100"/>
              <a:ext cx="119806" cy="159296"/>
            </a:xfrm>
            <a:prstGeom prst="rect">
              <a:avLst/>
            </a:prstGeom>
          </p:spPr>
          <p:txBody>
            <a:bodyPr anchor="ctr" rtlCol="false" tIns="50800" lIns="50800" bIns="50800" rIns="50800"/>
            <a:lstStyle/>
            <a:p>
              <a:pPr algn="ctr">
                <a:lnSpc>
                  <a:spcPts val="3079"/>
                </a:lnSpc>
              </a:pPr>
              <a:r>
                <a:rPr lang="en-US" b="true" sz="2199">
                  <a:solidFill>
                    <a:srgbClr val="FFFFFF"/>
                  </a:solidFill>
                  <a:latin typeface="Montserrat Classic Bold"/>
                  <a:ea typeface="Montserrat Classic Bold"/>
                  <a:cs typeface="Montserrat Classic Bold"/>
                  <a:sym typeface="Montserrat Classic Bold"/>
                </a:rPr>
                <a:t>02</a:t>
              </a:r>
            </a:p>
          </p:txBody>
        </p:sp>
      </p:grpSp>
      <p:grpSp>
        <p:nvGrpSpPr>
          <p:cNvPr name="Group 8" id="8"/>
          <p:cNvGrpSpPr/>
          <p:nvPr/>
        </p:nvGrpSpPr>
        <p:grpSpPr>
          <a:xfrm rot="0">
            <a:off x="1646248" y="6407086"/>
            <a:ext cx="526554" cy="532663"/>
            <a:chOff x="0" y="0"/>
            <a:chExt cx="119806" cy="121196"/>
          </a:xfrm>
        </p:grpSpPr>
        <p:sp>
          <p:nvSpPr>
            <p:cNvPr name="Freeform 9" id="9"/>
            <p:cNvSpPr/>
            <p:nvPr/>
          </p:nvSpPr>
          <p:spPr>
            <a:xfrm flipH="false" flipV="false" rot="0">
              <a:off x="0" y="0"/>
              <a:ext cx="119806" cy="121196"/>
            </a:xfrm>
            <a:custGeom>
              <a:avLst/>
              <a:gdLst/>
              <a:ahLst/>
              <a:cxnLst/>
              <a:rect r="r" b="b" t="t" l="l"/>
              <a:pathLst>
                <a:path h="121196" w="119806">
                  <a:moveTo>
                    <a:pt x="0" y="0"/>
                  </a:moveTo>
                  <a:lnTo>
                    <a:pt x="119806" y="0"/>
                  </a:lnTo>
                  <a:lnTo>
                    <a:pt x="119806" y="121196"/>
                  </a:lnTo>
                  <a:lnTo>
                    <a:pt x="0" y="121196"/>
                  </a:lnTo>
                  <a:close/>
                </a:path>
              </a:pathLst>
            </a:custGeom>
            <a:solidFill>
              <a:srgbClr val="08377C"/>
            </a:solidFill>
          </p:spPr>
        </p:sp>
        <p:sp>
          <p:nvSpPr>
            <p:cNvPr name="TextBox 10" id="10"/>
            <p:cNvSpPr txBox="true"/>
            <p:nvPr/>
          </p:nvSpPr>
          <p:spPr>
            <a:xfrm>
              <a:off x="0" y="-38100"/>
              <a:ext cx="119806" cy="159296"/>
            </a:xfrm>
            <a:prstGeom prst="rect">
              <a:avLst/>
            </a:prstGeom>
          </p:spPr>
          <p:txBody>
            <a:bodyPr anchor="ctr" rtlCol="false" tIns="50800" lIns="50800" bIns="50800" rIns="50800"/>
            <a:lstStyle/>
            <a:p>
              <a:pPr algn="ctr">
                <a:lnSpc>
                  <a:spcPts val="3079"/>
                </a:lnSpc>
              </a:pPr>
              <a:r>
                <a:rPr lang="en-US" b="true" sz="2199">
                  <a:solidFill>
                    <a:srgbClr val="FFFFFF"/>
                  </a:solidFill>
                  <a:latin typeface="Montserrat Classic Bold"/>
                  <a:ea typeface="Montserrat Classic Bold"/>
                  <a:cs typeface="Montserrat Classic Bold"/>
                  <a:sym typeface="Montserrat Classic Bold"/>
                </a:rPr>
                <a:t>03</a:t>
              </a:r>
            </a:p>
          </p:txBody>
        </p:sp>
      </p:grpSp>
      <p:grpSp>
        <p:nvGrpSpPr>
          <p:cNvPr name="Group 11" id="11"/>
          <p:cNvGrpSpPr/>
          <p:nvPr/>
        </p:nvGrpSpPr>
        <p:grpSpPr>
          <a:xfrm rot="0">
            <a:off x="1646248" y="7412637"/>
            <a:ext cx="526554" cy="532663"/>
            <a:chOff x="0" y="0"/>
            <a:chExt cx="119806" cy="121196"/>
          </a:xfrm>
        </p:grpSpPr>
        <p:sp>
          <p:nvSpPr>
            <p:cNvPr name="Freeform 12" id="12"/>
            <p:cNvSpPr/>
            <p:nvPr/>
          </p:nvSpPr>
          <p:spPr>
            <a:xfrm flipH="false" flipV="false" rot="0">
              <a:off x="0" y="0"/>
              <a:ext cx="119806" cy="121196"/>
            </a:xfrm>
            <a:custGeom>
              <a:avLst/>
              <a:gdLst/>
              <a:ahLst/>
              <a:cxnLst/>
              <a:rect r="r" b="b" t="t" l="l"/>
              <a:pathLst>
                <a:path h="121196" w="119806">
                  <a:moveTo>
                    <a:pt x="0" y="0"/>
                  </a:moveTo>
                  <a:lnTo>
                    <a:pt x="119806" y="0"/>
                  </a:lnTo>
                  <a:lnTo>
                    <a:pt x="119806" y="121196"/>
                  </a:lnTo>
                  <a:lnTo>
                    <a:pt x="0" y="121196"/>
                  </a:lnTo>
                  <a:close/>
                </a:path>
              </a:pathLst>
            </a:custGeom>
            <a:solidFill>
              <a:srgbClr val="08377C"/>
            </a:solidFill>
          </p:spPr>
        </p:sp>
        <p:sp>
          <p:nvSpPr>
            <p:cNvPr name="TextBox 13" id="13"/>
            <p:cNvSpPr txBox="true"/>
            <p:nvPr/>
          </p:nvSpPr>
          <p:spPr>
            <a:xfrm>
              <a:off x="0" y="-38100"/>
              <a:ext cx="119806" cy="159296"/>
            </a:xfrm>
            <a:prstGeom prst="rect">
              <a:avLst/>
            </a:prstGeom>
          </p:spPr>
          <p:txBody>
            <a:bodyPr anchor="ctr" rtlCol="false" tIns="50800" lIns="50800" bIns="50800" rIns="50800"/>
            <a:lstStyle/>
            <a:p>
              <a:pPr algn="ctr">
                <a:lnSpc>
                  <a:spcPts val="3079"/>
                </a:lnSpc>
              </a:pPr>
              <a:r>
                <a:rPr lang="en-US" b="true" sz="2199">
                  <a:solidFill>
                    <a:srgbClr val="FFFFFF"/>
                  </a:solidFill>
                  <a:latin typeface="Montserrat Classic Bold"/>
                  <a:ea typeface="Montserrat Classic Bold"/>
                  <a:cs typeface="Montserrat Classic Bold"/>
                  <a:sym typeface="Montserrat Classic Bold"/>
                </a:rPr>
                <a:t>04</a:t>
              </a:r>
            </a:p>
          </p:txBody>
        </p:sp>
      </p:grpSp>
      <p:grpSp>
        <p:nvGrpSpPr>
          <p:cNvPr name="Group 14" id="14"/>
          <p:cNvGrpSpPr/>
          <p:nvPr/>
        </p:nvGrpSpPr>
        <p:grpSpPr>
          <a:xfrm rot="0">
            <a:off x="5674102" y="4414654"/>
            <a:ext cx="526554" cy="532663"/>
            <a:chOff x="0" y="0"/>
            <a:chExt cx="119806" cy="121196"/>
          </a:xfrm>
        </p:grpSpPr>
        <p:sp>
          <p:nvSpPr>
            <p:cNvPr name="Freeform 15" id="15"/>
            <p:cNvSpPr/>
            <p:nvPr/>
          </p:nvSpPr>
          <p:spPr>
            <a:xfrm flipH="false" flipV="false" rot="0">
              <a:off x="0" y="0"/>
              <a:ext cx="119806" cy="121196"/>
            </a:xfrm>
            <a:custGeom>
              <a:avLst/>
              <a:gdLst/>
              <a:ahLst/>
              <a:cxnLst/>
              <a:rect r="r" b="b" t="t" l="l"/>
              <a:pathLst>
                <a:path h="121196" w="119806">
                  <a:moveTo>
                    <a:pt x="0" y="0"/>
                  </a:moveTo>
                  <a:lnTo>
                    <a:pt x="119806" y="0"/>
                  </a:lnTo>
                  <a:lnTo>
                    <a:pt x="119806" y="121196"/>
                  </a:lnTo>
                  <a:lnTo>
                    <a:pt x="0" y="121196"/>
                  </a:lnTo>
                  <a:close/>
                </a:path>
              </a:pathLst>
            </a:custGeom>
            <a:solidFill>
              <a:srgbClr val="08377C"/>
            </a:solidFill>
          </p:spPr>
        </p:sp>
        <p:sp>
          <p:nvSpPr>
            <p:cNvPr name="TextBox 16" id="16"/>
            <p:cNvSpPr txBox="true"/>
            <p:nvPr/>
          </p:nvSpPr>
          <p:spPr>
            <a:xfrm>
              <a:off x="0" y="-38100"/>
              <a:ext cx="119806" cy="159296"/>
            </a:xfrm>
            <a:prstGeom prst="rect">
              <a:avLst/>
            </a:prstGeom>
          </p:spPr>
          <p:txBody>
            <a:bodyPr anchor="ctr" rtlCol="false" tIns="50800" lIns="50800" bIns="50800" rIns="50800"/>
            <a:lstStyle/>
            <a:p>
              <a:pPr algn="ctr">
                <a:lnSpc>
                  <a:spcPts val="3079"/>
                </a:lnSpc>
              </a:pPr>
              <a:r>
                <a:rPr lang="en-US" b="true" sz="2199">
                  <a:solidFill>
                    <a:srgbClr val="FFFFFF"/>
                  </a:solidFill>
                  <a:latin typeface="Montserrat Classic Bold"/>
                  <a:ea typeface="Montserrat Classic Bold"/>
                  <a:cs typeface="Montserrat Classic Bold"/>
                  <a:sym typeface="Montserrat Classic Bold"/>
                </a:rPr>
                <a:t>05</a:t>
              </a:r>
            </a:p>
          </p:txBody>
        </p:sp>
      </p:grpSp>
      <p:grpSp>
        <p:nvGrpSpPr>
          <p:cNvPr name="Group 17" id="17"/>
          <p:cNvGrpSpPr/>
          <p:nvPr/>
        </p:nvGrpSpPr>
        <p:grpSpPr>
          <a:xfrm rot="0">
            <a:off x="5703722" y="5378234"/>
            <a:ext cx="526554" cy="532663"/>
            <a:chOff x="0" y="0"/>
            <a:chExt cx="119806" cy="121196"/>
          </a:xfrm>
        </p:grpSpPr>
        <p:sp>
          <p:nvSpPr>
            <p:cNvPr name="Freeform 18" id="18"/>
            <p:cNvSpPr/>
            <p:nvPr/>
          </p:nvSpPr>
          <p:spPr>
            <a:xfrm flipH="false" flipV="false" rot="0">
              <a:off x="0" y="0"/>
              <a:ext cx="119806" cy="121196"/>
            </a:xfrm>
            <a:custGeom>
              <a:avLst/>
              <a:gdLst/>
              <a:ahLst/>
              <a:cxnLst/>
              <a:rect r="r" b="b" t="t" l="l"/>
              <a:pathLst>
                <a:path h="121196" w="119806">
                  <a:moveTo>
                    <a:pt x="0" y="0"/>
                  </a:moveTo>
                  <a:lnTo>
                    <a:pt x="119806" y="0"/>
                  </a:lnTo>
                  <a:lnTo>
                    <a:pt x="119806" y="121196"/>
                  </a:lnTo>
                  <a:lnTo>
                    <a:pt x="0" y="121196"/>
                  </a:lnTo>
                  <a:close/>
                </a:path>
              </a:pathLst>
            </a:custGeom>
            <a:solidFill>
              <a:srgbClr val="08377C"/>
            </a:solidFill>
          </p:spPr>
        </p:sp>
        <p:sp>
          <p:nvSpPr>
            <p:cNvPr name="TextBox 19" id="19"/>
            <p:cNvSpPr txBox="true"/>
            <p:nvPr/>
          </p:nvSpPr>
          <p:spPr>
            <a:xfrm>
              <a:off x="0" y="-38100"/>
              <a:ext cx="119806" cy="159296"/>
            </a:xfrm>
            <a:prstGeom prst="rect">
              <a:avLst/>
            </a:prstGeom>
          </p:spPr>
          <p:txBody>
            <a:bodyPr anchor="ctr" rtlCol="false" tIns="50800" lIns="50800" bIns="50800" rIns="50800"/>
            <a:lstStyle/>
            <a:p>
              <a:pPr algn="ctr">
                <a:lnSpc>
                  <a:spcPts val="3079"/>
                </a:lnSpc>
              </a:pPr>
              <a:r>
                <a:rPr lang="en-US" b="true" sz="2199">
                  <a:solidFill>
                    <a:srgbClr val="FFFFFF"/>
                  </a:solidFill>
                  <a:latin typeface="Montserrat Classic Bold"/>
                  <a:ea typeface="Montserrat Classic Bold"/>
                  <a:cs typeface="Montserrat Classic Bold"/>
                  <a:sym typeface="Montserrat Classic Bold"/>
                </a:rPr>
                <a:t>06</a:t>
              </a:r>
            </a:p>
          </p:txBody>
        </p:sp>
      </p:grpSp>
      <p:grpSp>
        <p:nvGrpSpPr>
          <p:cNvPr name="Group 20" id="20"/>
          <p:cNvGrpSpPr/>
          <p:nvPr/>
        </p:nvGrpSpPr>
        <p:grpSpPr>
          <a:xfrm rot="0">
            <a:off x="5674102" y="6408863"/>
            <a:ext cx="526554" cy="532663"/>
            <a:chOff x="0" y="0"/>
            <a:chExt cx="119806" cy="121196"/>
          </a:xfrm>
        </p:grpSpPr>
        <p:sp>
          <p:nvSpPr>
            <p:cNvPr name="Freeform 21" id="21"/>
            <p:cNvSpPr/>
            <p:nvPr/>
          </p:nvSpPr>
          <p:spPr>
            <a:xfrm flipH="false" flipV="false" rot="0">
              <a:off x="0" y="0"/>
              <a:ext cx="119806" cy="121196"/>
            </a:xfrm>
            <a:custGeom>
              <a:avLst/>
              <a:gdLst/>
              <a:ahLst/>
              <a:cxnLst/>
              <a:rect r="r" b="b" t="t" l="l"/>
              <a:pathLst>
                <a:path h="121196" w="119806">
                  <a:moveTo>
                    <a:pt x="0" y="0"/>
                  </a:moveTo>
                  <a:lnTo>
                    <a:pt x="119806" y="0"/>
                  </a:lnTo>
                  <a:lnTo>
                    <a:pt x="119806" y="121196"/>
                  </a:lnTo>
                  <a:lnTo>
                    <a:pt x="0" y="121196"/>
                  </a:lnTo>
                  <a:close/>
                </a:path>
              </a:pathLst>
            </a:custGeom>
            <a:solidFill>
              <a:srgbClr val="08377C"/>
            </a:solidFill>
          </p:spPr>
        </p:sp>
        <p:sp>
          <p:nvSpPr>
            <p:cNvPr name="TextBox 22" id="22"/>
            <p:cNvSpPr txBox="true"/>
            <p:nvPr/>
          </p:nvSpPr>
          <p:spPr>
            <a:xfrm>
              <a:off x="0" y="-38100"/>
              <a:ext cx="119806" cy="159296"/>
            </a:xfrm>
            <a:prstGeom prst="rect">
              <a:avLst/>
            </a:prstGeom>
          </p:spPr>
          <p:txBody>
            <a:bodyPr anchor="ctr" rtlCol="false" tIns="50800" lIns="50800" bIns="50800" rIns="50800"/>
            <a:lstStyle/>
            <a:p>
              <a:pPr algn="ctr">
                <a:lnSpc>
                  <a:spcPts val="3079"/>
                </a:lnSpc>
              </a:pPr>
              <a:r>
                <a:rPr lang="en-US" b="true" sz="2199">
                  <a:solidFill>
                    <a:srgbClr val="FFFFFF"/>
                  </a:solidFill>
                  <a:latin typeface="Montserrat Classic Bold"/>
                  <a:ea typeface="Montserrat Classic Bold"/>
                  <a:cs typeface="Montserrat Classic Bold"/>
                  <a:sym typeface="Montserrat Classic Bold"/>
                </a:rPr>
                <a:t>07</a:t>
              </a:r>
            </a:p>
          </p:txBody>
        </p:sp>
      </p:grpSp>
      <p:sp>
        <p:nvSpPr>
          <p:cNvPr name="Freeform 23" id="23"/>
          <p:cNvSpPr/>
          <p:nvPr/>
        </p:nvSpPr>
        <p:spPr>
          <a:xfrm flipH="false" flipV="false" rot="0">
            <a:off x="10044599" y="876348"/>
            <a:ext cx="8476683" cy="8473151"/>
          </a:xfrm>
          <a:custGeom>
            <a:avLst/>
            <a:gdLst/>
            <a:ahLst/>
            <a:cxnLst/>
            <a:rect r="r" b="b" t="t" l="l"/>
            <a:pathLst>
              <a:path h="8473151" w="8476683">
                <a:moveTo>
                  <a:pt x="0" y="0"/>
                </a:moveTo>
                <a:lnTo>
                  <a:pt x="8476683" y="0"/>
                </a:lnTo>
                <a:lnTo>
                  <a:pt x="8476683" y="8473151"/>
                </a:lnTo>
                <a:lnTo>
                  <a:pt x="0" y="8473151"/>
                </a:lnTo>
                <a:lnTo>
                  <a:pt x="0" y="0"/>
                </a:lnTo>
                <a:close/>
              </a:path>
            </a:pathLst>
          </a:custGeom>
          <a:blipFill>
            <a:blip r:embed="rId2"/>
            <a:stretch>
              <a:fillRect l="0" t="0" r="0" b="0"/>
            </a:stretch>
          </a:blipFill>
        </p:spPr>
      </p:sp>
      <p:grpSp>
        <p:nvGrpSpPr>
          <p:cNvPr name="Group 24" id="24"/>
          <p:cNvGrpSpPr/>
          <p:nvPr/>
        </p:nvGrpSpPr>
        <p:grpSpPr>
          <a:xfrm rot="0">
            <a:off x="14404608" y="-254854"/>
            <a:ext cx="4632524" cy="10815226"/>
            <a:chOff x="0" y="0"/>
            <a:chExt cx="1220089" cy="2848455"/>
          </a:xfrm>
        </p:grpSpPr>
        <p:sp>
          <p:nvSpPr>
            <p:cNvPr name="Freeform 25" id="25"/>
            <p:cNvSpPr/>
            <p:nvPr/>
          </p:nvSpPr>
          <p:spPr>
            <a:xfrm flipH="false" flipV="false" rot="0">
              <a:off x="0" y="0"/>
              <a:ext cx="1220089" cy="2848455"/>
            </a:xfrm>
            <a:custGeom>
              <a:avLst/>
              <a:gdLst/>
              <a:ahLst/>
              <a:cxnLst/>
              <a:rect r="r" b="b" t="t" l="l"/>
              <a:pathLst>
                <a:path h="2848455" w="1220089">
                  <a:moveTo>
                    <a:pt x="0" y="0"/>
                  </a:moveTo>
                  <a:lnTo>
                    <a:pt x="1220089" y="0"/>
                  </a:lnTo>
                  <a:lnTo>
                    <a:pt x="1220089" y="2848455"/>
                  </a:lnTo>
                  <a:lnTo>
                    <a:pt x="0" y="2848455"/>
                  </a:lnTo>
                  <a:close/>
                </a:path>
              </a:pathLst>
            </a:custGeom>
            <a:solidFill>
              <a:srgbClr val="08377C"/>
            </a:solidFill>
          </p:spPr>
        </p:sp>
        <p:sp>
          <p:nvSpPr>
            <p:cNvPr name="TextBox 26" id="26"/>
            <p:cNvSpPr txBox="true"/>
            <p:nvPr/>
          </p:nvSpPr>
          <p:spPr>
            <a:xfrm>
              <a:off x="0" y="-38100"/>
              <a:ext cx="1220089" cy="2886555"/>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10740970" y="1635671"/>
            <a:ext cx="7015658" cy="7015658"/>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grpSp>
        <p:nvGrpSpPr>
          <p:cNvPr name="Group 30" id="30"/>
          <p:cNvGrpSpPr/>
          <p:nvPr/>
        </p:nvGrpSpPr>
        <p:grpSpPr>
          <a:xfrm rot="0">
            <a:off x="10711349" y="1611432"/>
            <a:ext cx="7045278" cy="7045250"/>
            <a:chOff x="0" y="0"/>
            <a:chExt cx="6350000" cy="6349975"/>
          </a:xfrm>
        </p:grpSpPr>
        <p:sp>
          <p:nvSpPr>
            <p:cNvPr name="Freeform 31" id="31"/>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t="0" r="-25046" b="0"/>
              </a:stretch>
            </a:blipFill>
          </p:spPr>
        </p:sp>
      </p:grpSp>
      <p:grpSp>
        <p:nvGrpSpPr>
          <p:cNvPr name="Group 32" id="32"/>
          <p:cNvGrpSpPr/>
          <p:nvPr/>
        </p:nvGrpSpPr>
        <p:grpSpPr>
          <a:xfrm rot="0">
            <a:off x="5674102" y="7389202"/>
            <a:ext cx="526554" cy="532663"/>
            <a:chOff x="0" y="0"/>
            <a:chExt cx="119806" cy="121196"/>
          </a:xfrm>
        </p:grpSpPr>
        <p:sp>
          <p:nvSpPr>
            <p:cNvPr name="Freeform 33" id="33"/>
            <p:cNvSpPr/>
            <p:nvPr/>
          </p:nvSpPr>
          <p:spPr>
            <a:xfrm flipH="false" flipV="false" rot="0">
              <a:off x="0" y="0"/>
              <a:ext cx="119806" cy="121196"/>
            </a:xfrm>
            <a:custGeom>
              <a:avLst/>
              <a:gdLst/>
              <a:ahLst/>
              <a:cxnLst/>
              <a:rect r="r" b="b" t="t" l="l"/>
              <a:pathLst>
                <a:path h="121196" w="119806">
                  <a:moveTo>
                    <a:pt x="0" y="0"/>
                  </a:moveTo>
                  <a:lnTo>
                    <a:pt x="119806" y="0"/>
                  </a:lnTo>
                  <a:lnTo>
                    <a:pt x="119806" y="121196"/>
                  </a:lnTo>
                  <a:lnTo>
                    <a:pt x="0" y="121196"/>
                  </a:lnTo>
                  <a:close/>
                </a:path>
              </a:pathLst>
            </a:custGeom>
            <a:solidFill>
              <a:srgbClr val="08377C"/>
            </a:solidFill>
          </p:spPr>
        </p:sp>
        <p:sp>
          <p:nvSpPr>
            <p:cNvPr name="TextBox 34" id="34"/>
            <p:cNvSpPr txBox="true"/>
            <p:nvPr/>
          </p:nvSpPr>
          <p:spPr>
            <a:xfrm>
              <a:off x="0" y="-38100"/>
              <a:ext cx="119806" cy="159296"/>
            </a:xfrm>
            <a:prstGeom prst="rect">
              <a:avLst/>
            </a:prstGeom>
          </p:spPr>
          <p:txBody>
            <a:bodyPr anchor="ctr" rtlCol="false" tIns="50800" lIns="50800" bIns="50800" rIns="50800"/>
            <a:lstStyle/>
            <a:p>
              <a:pPr algn="ctr">
                <a:lnSpc>
                  <a:spcPts val="3079"/>
                </a:lnSpc>
              </a:pPr>
              <a:r>
                <a:rPr lang="en-US" b="true" sz="2199">
                  <a:solidFill>
                    <a:srgbClr val="FFFFFF"/>
                  </a:solidFill>
                  <a:latin typeface="Montserrat Classic Bold"/>
                  <a:ea typeface="Montserrat Classic Bold"/>
                  <a:cs typeface="Montserrat Classic Bold"/>
                  <a:sym typeface="Montserrat Classic Bold"/>
                </a:rPr>
                <a:t>08</a:t>
              </a:r>
            </a:p>
          </p:txBody>
        </p:sp>
      </p:grpSp>
      <p:sp>
        <p:nvSpPr>
          <p:cNvPr name="Freeform 35" id="35"/>
          <p:cNvSpPr/>
          <p:nvPr/>
        </p:nvSpPr>
        <p:spPr>
          <a:xfrm flipH="false" flipV="false" rot="-5400000">
            <a:off x="12400868" y="3265440"/>
            <a:ext cx="7715094" cy="3707614"/>
          </a:xfrm>
          <a:custGeom>
            <a:avLst/>
            <a:gdLst/>
            <a:ahLst/>
            <a:cxnLst/>
            <a:rect r="r" b="b" t="t" l="l"/>
            <a:pathLst>
              <a:path h="3707614" w="7715094">
                <a:moveTo>
                  <a:pt x="0" y="0"/>
                </a:moveTo>
                <a:lnTo>
                  <a:pt x="7715094" y="0"/>
                </a:lnTo>
                <a:lnTo>
                  <a:pt x="7715094" y="3707614"/>
                </a:lnTo>
                <a:lnTo>
                  <a:pt x="0" y="3707614"/>
                </a:lnTo>
                <a:lnTo>
                  <a:pt x="0" y="0"/>
                </a:lnTo>
                <a:close/>
              </a:path>
            </a:pathLst>
          </a:custGeom>
          <a:blipFill>
            <a:blip r:embed="rId4">
              <a:extLst>
                <a:ext uri="{96DAC541-7B7A-43D3-8B79-37D633B846F1}">
                  <asvg:svgBlip xmlns:asvg="http://schemas.microsoft.com/office/drawing/2016/SVG/main" r:embed="rId5"/>
                </a:ext>
              </a:extLst>
            </a:blip>
            <a:stretch>
              <a:fillRect l="0" t="-5935" r="0" b="0"/>
            </a:stretch>
          </a:blipFill>
        </p:spPr>
      </p:sp>
      <p:sp>
        <p:nvSpPr>
          <p:cNvPr name="TextBox 36" id="36"/>
          <p:cNvSpPr txBox="true"/>
          <p:nvPr/>
        </p:nvSpPr>
        <p:spPr>
          <a:xfrm rot="0">
            <a:off x="1646248" y="1601907"/>
            <a:ext cx="5767195" cy="898383"/>
          </a:xfrm>
          <a:prstGeom prst="rect">
            <a:avLst/>
          </a:prstGeom>
        </p:spPr>
        <p:txBody>
          <a:bodyPr anchor="t" rtlCol="false" tIns="0" lIns="0" bIns="0" rIns="0">
            <a:spAutoFit/>
          </a:bodyPr>
          <a:lstStyle/>
          <a:p>
            <a:pPr algn="l" marL="0" indent="0" lvl="0">
              <a:lnSpc>
                <a:spcPts val="7014"/>
              </a:lnSpc>
              <a:spcBef>
                <a:spcPct val="0"/>
              </a:spcBef>
            </a:pPr>
            <a:r>
              <a:rPr lang="en-US" b="true" sz="5845" spc="210" strike="noStrike" u="none">
                <a:solidFill>
                  <a:srgbClr val="2A2E3A"/>
                </a:solidFill>
                <a:latin typeface="Montserrat Classic Bold"/>
                <a:ea typeface="Montserrat Classic Bold"/>
                <a:cs typeface="Montserrat Classic Bold"/>
                <a:sym typeface="Montserrat Classic Bold"/>
              </a:rPr>
              <a:t>Table of </a:t>
            </a:r>
          </a:p>
        </p:txBody>
      </p:sp>
      <p:sp>
        <p:nvSpPr>
          <p:cNvPr name="TextBox 37" id="37"/>
          <p:cNvSpPr txBox="true"/>
          <p:nvPr/>
        </p:nvSpPr>
        <p:spPr>
          <a:xfrm rot="0">
            <a:off x="2310733" y="4355727"/>
            <a:ext cx="3230019" cy="567267"/>
          </a:xfrm>
          <a:prstGeom prst="rect">
            <a:avLst/>
          </a:prstGeom>
        </p:spPr>
        <p:txBody>
          <a:bodyPr anchor="t" rtlCol="false" tIns="0" lIns="0" bIns="0" rIns="0">
            <a:spAutoFit/>
          </a:bodyPr>
          <a:lstStyle/>
          <a:p>
            <a:pPr algn="l" marL="0" indent="0" lvl="0">
              <a:lnSpc>
                <a:spcPts val="4699"/>
              </a:lnSpc>
            </a:pPr>
            <a:r>
              <a:rPr lang="en-US" sz="3356" spc="100">
                <a:solidFill>
                  <a:srgbClr val="2A2E3A"/>
                </a:solidFill>
                <a:latin typeface="Montserrat"/>
                <a:ea typeface="Montserrat"/>
                <a:cs typeface="Montserrat"/>
                <a:sym typeface="Montserrat"/>
              </a:rPr>
              <a:t>About Us</a:t>
            </a:r>
          </a:p>
        </p:txBody>
      </p:sp>
      <p:sp>
        <p:nvSpPr>
          <p:cNvPr name="TextBox 38" id="38"/>
          <p:cNvSpPr txBox="true"/>
          <p:nvPr/>
        </p:nvSpPr>
        <p:spPr>
          <a:xfrm rot="0">
            <a:off x="2340353" y="5319307"/>
            <a:ext cx="3113517" cy="567267"/>
          </a:xfrm>
          <a:prstGeom prst="rect">
            <a:avLst/>
          </a:prstGeom>
        </p:spPr>
        <p:txBody>
          <a:bodyPr anchor="t" rtlCol="false" tIns="0" lIns="0" bIns="0" rIns="0">
            <a:spAutoFit/>
          </a:bodyPr>
          <a:lstStyle/>
          <a:p>
            <a:pPr algn="l" marL="0" indent="0" lvl="0">
              <a:lnSpc>
                <a:spcPts val="4699"/>
              </a:lnSpc>
            </a:pPr>
            <a:r>
              <a:rPr lang="en-US" sz="3356" spc="100">
                <a:solidFill>
                  <a:srgbClr val="2A2E3A"/>
                </a:solidFill>
                <a:latin typeface="Montserrat"/>
                <a:ea typeface="Montserrat"/>
                <a:cs typeface="Montserrat"/>
                <a:sym typeface="Montserrat"/>
              </a:rPr>
              <a:t>Our History</a:t>
            </a:r>
          </a:p>
        </p:txBody>
      </p:sp>
      <p:sp>
        <p:nvSpPr>
          <p:cNvPr name="TextBox 39" id="39"/>
          <p:cNvSpPr txBox="true"/>
          <p:nvPr/>
        </p:nvSpPr>
        <p:spPr>
          <a:xfrm rot="0">
            <a:off x="2310733" y="6349047"/>
            <a:ext cx="3113517" cy="567267"/>
          </a:xfrm>
          <a:prstGeom prst="rect">
            <a:avLst/>
          </a:prstGeom>
        </p:spPr>
        <p:txBody>
          <a:bodyPr anchor="t" rtlCol="false" tIns="0" lIns="0" bIns="0" rIns="0">
            <a:spAutoFit/>
          </a:bodyPr>
          <a:lstStyle/>
          <a:p>
            <a:pPr algn="l" marL="0" indent="0" lvl="0">
              <a:lnSpc>
                <a:spcPts val="4699"/>
              </a:lnSpc>
            </a:pPr>
            <a:r>
              <a:rPr lang="en-US" sz="3356" spc="100">
                <a:solidFill>
                  <a:srgbClr val="2A2E3A"/>
                </a:solidFill>
                <a:latin typeface="Montserrat"/>
                <a:ea typeface="Montserrat"/>
                <a:cs typeface="Montserrat"/>
                <a:sym typeface="Montserrat"/>
              </a:rPr>
              <a:t>Why Us?</a:t>
            </a:r>
          </a:p>
        </p:txBody>
      </p:sp>
      <p:sp>
        <p:nvSpPr>
          <p:cNvPr name="TextBox 40" id="40"/>
          <p:cNvSpPr txBox="true"/>
          <p:nvPr/>
        </p:nvSpPr>
        <p:spPr>
          <a:xfrm rot="0">
            <a:off x="2310733" y="7354598"/>
            <a:ext cx="3230019" cy="567267"/>
          </a:xfrm>
          <a:prstGeom prst="rect">
            <a:avLst/>
          </a:prstGeom>
        </p:spPr>
        <p:txBody>
          <a:bodyPr anchor="t" rtlCol="false" tIns="0" lIns="0" bIns="0" rIns="0">
            <a:spAutoFit/>
          </a:bodyPr>
          <a:lstStyle/>
          <a:p>
            <a:pPr algn="l" marL="0" indent="0" lvl="0">
              <a:lnSpc>
                <a:spcPts val="4699"/>
              </a:lnSpc>
            </a:pPr>
            <a:r>
              <a:rPr lang="en-US" sz="3356" spc="100">
                <a:solidFill>
                  <a:srgbClr val="2A2E3A"/>
                </a:solidFill>
                <a:latin typeface="Montserrat"/>
                <a:ea typeface="Montserrat"/>
                <a:cs typeface="Montserrat"/>
                <a:sym typeface="Montserrat"/>
              </a:rPr>
              <a:t>Our Services</a:t>
            </a:r>
          </a:p>
        </p:txBody>
      </p:sp>
      <p:sp>
        <p:nvSpPr>
          <p:cNvPr name="TextBox 41" id="41"/>
          <p:cNvSpPr txBox="true"/>
          <p:nvPr/>
        </p:nvSpPr>
        <p:spPr>
          <a:xfrm rot="0">
            <a:off x="6338587" y="4355727"/>
            <a:ext cx="3923940" cy="567267"/>
          </a:xfrm>
          <a:prstGeom prst="rect">
            <a:avLst/>
          </a:prstGeom>
        </p:spPr>
        <p:txBody>
          <a:bodyPr anchor="t" rtlCol="false" tIns="0" lIns="0" bIns="0" rIns="0">
            <a:spAutoFit/>
          </a:bodyPr>
          <a:lstStyle/>
          <a:p>
            <a:pPr algn="l" marL="0" indent="0" lvl="0">
              <a:lnSpc>
                <a:spcPts val="4699"/>
              </a:lnSpc>
            </a:pPr>
            <a:r>
              <a:rPr lang="en-US" sz="3356" spc="100">
                <a:solidFill>
                  <a:srgbClr val="2A2E3A"/>
                </a:solidFill>
                <a:latin typeface="Montserrat"/>
                <a:ea typeface="Montserrat"/>
                <a:cs typeface="Montserrat"/>
                <a:sym typeface="Montserrat"/>
              </a:rPr>
              <a:t>Our Core Values</a:t>
            </a:r>
          </a:p>
        </p:txBody>
      </p:sp>
      <p:sp>
        <p:nvSpPr>
          <p:cNvPr name="TextBox 42" id="42"/>
          <p:cNvSpPr txBox="true"/>
          <p:nvPr/>
        </p:nvSpPr>
        <p:spPr>
          <a:xfrm rot="0">
            <a:off x="6368207" y="5319307"/>
            <a:ext cx="4372763" cy="567267"/>
          </a:xfrm>
          <a:prstGeom prst="rect">
            <a:avLst/>
          </a:prstGeom>
        </p:spPr>
        <p:txBody>
          <a:bodyPr anchor="t" rtlCol="false" tIns="0" lIns="0" bIns="0" rIns="0">
            <a:spAutoFit/>
          </a:bodyPr>
          <a:lstStyle/>
          <a:p>
            <a:pPr algn="l" marL="0" indent="0" lvl="0">
              <a:lnSpc>
                <a:spcPts val="4699"/>
              </a:lnSpc>
            </a:pPr>
            <a:r>
              <a:rPr lang="en-US" sz="3356" spc="100">
                <a:solidFill>
                  <a:srgbClr val="2A2E3A"/>
                </a:solidFill>
                <a:latin typeface="Montserrat"/>
                <a:ea typeface="Montserrat"/>
                <a:cs typeface="Montserrat"/>
                <a:sym typeface="Montserrat"/>
              </a:rPr>
              <a:t>Mortgage Process</a:t>
            </a:r>
          </a:p>
        </p:txBody>
      </p:sp>
      <p:sp>
        <p:nvSpPr>
          <p:cNvPr name="TextBox 43" id="43"/>
          <p:cNvSpPr txBox="true"/>
          <p:nvPr/>
        </p:nvSpPr>
        <p:spPr>
          <a:xfrm rot="0">
            <a:off x="6338587" y="6351713"/>
            <a:ext cx="3923940" cy="567267"/>
          </a:xfrm>
          <a:prstGeom prst="rect">
            <a:avLst/>
          </a:prstGeom>
        </p:spPr>
        <p:txBody>
          <a:bodyPr anchor="t" rtlCol="false" tIns="0" lIns="0" bIns="0" rIns="0">
            <a:spAutoFit/>
          </a:bodyPr>
          <a:lstStyle/>
          <a:p>
            <a:pPr algn="l" marL="0" indent="0" lvl="0">
              <a:lnSpc>
                <a:spcPts val="4699"/>
              </a:lnSpc>
            </a:pPr>
            <a:r>
              <a:rPr lang="en-US" sz="3356" spc="100">
                <a:solidFill>
                  <a:srgbClr val="2A2E3A"/>
                </a:solidFill>
                <a:latin typeface="Montserrat"/>
                <a:ea typeface="Montserrat"/>
                <a:cs typeface="Montserrat"/>
                <a:sym typeface="Montserrat"/>
              </a:rPr>
              <a:t>Eligibility Criteria</a:t>
            </a:r>
          </a:p>
        </p:txBody>
      </p:sp>
      <p:sp>
        <p:nvSpPr>
          <p:cNvPr name="TextBox 44" id="44"/>
          <p:cNvSpPr txBox="true"/>
          <p:nvPr/>
        </p:nvSpPr>
        <p:spPr>
          <a:xfrm rot="0">
            <a:off x="6338587" y="7332052"/>
            <a:ext cx="3257190" cy="567267"/>
          </a:xfrm>
          <a:prstGeom prst="rect">
            <a:avLst/>
          </a:prstGeom>
        </p:spPr>
        <p:txBody>
          <a:bodyPr anchor="t" rtlCol="false" tIns="0" lIns="0" bIns="0" rIns="0">
            <a:spAutoFit/>
          </a:bodyPr>
          <a:lstStyle/>
          <a:p>
            <a:pPr algn="l" marL="0" indent="0" lvl="0">
              <a:lnSpc>
                <a:spcPts val="4699"/>
              </a:lnSpc>
            </a:pPr>
            <a:r>
              <a:rPr lang="en-US" sz="3356" spc="100">
                <a:solidFill>
                  <a:srgbClr val="2A2E3A"/>
                </a:solidFill>
                <a:latin typeface="Montserrat"/>
                <a:ea typeface="Montserrat"/>
                <a:cs typeface="Montserrat"/>
                <a:sym typeface="Montserrat"/>
              </a:rPr>
              <a:t>Contact</a:t>
            </a:r>
          </a:p>
        </p:txBody>
      </p:sp>
      <p:sp>
        <p:nvSpPr>
          <p:cNvPr name="TextBox 45" id="45"/>
          <p:cNvSpPr txBox="true"/>
          <p:nvPr/>
        </p:nvSpPr>
        <p:spPr>
          <a:xfrm rot="0">
            <a:off x="1646248" y="2469598"/>
            <a:ext cx="6320935" cy="1200409"/>
          </a:xfrm>
          <a:prstGeom prst="rect">
            <a:avLst/>
          </a:prstGeom>
        </p:spPr>
        <p:txBody>
          <a:bodyPr anchor="t" rtlCol="false" tIns="0" lIns="0" bIns="0" rIns="0">
            <a:spAutoFit/>
          </a:bodyPr>
          <a:lstStyle/>
          <a:p>
            <a:pPr algn="l" marL="0" indent="0" lvl="0">
              <a:lnSpc>
                <a:spcPts val="9463"/>
              </a:lnSpc>
              <a:spcBef>
                <a:spcPct val="0"/>
              </a:spcBef>
            </a:pPr>
            <a:r>
              <a:rPr lang="en-US" b="true" sz="7886" spc="260" strike="noStrike" u="none">
                <a:solidFill>
                  <a:srgbClr val="08377C"/>
                </a:solidFill>
                <a:latin typeface="Montserrat Classic Bold"/>
                <a:ea typeface="Montserrat Classic Bold"/>
                <a:cs typeface="Montserrat Classic Bold"/>
                <a:sym typeface="Montserrat Classic Bold"/>
              </a:rPr>
              <a:t>Contents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6188300" cy="10287000"/>
          </a:xfrm>
          <a:custGeom>
            <a:avLst/>
            <a:gdLst/>
            <a:ahLst/>
            <a:cxnLst/>
            <a:rect r="r" b="b" t="t" l="l"/>
            <a:pathLst>
              <a:path h="10287000" w="6188300">
                <a:moveTo>
                  <a:pt x="0" y="0"/>
                </a:moveTo>
                <a:lnTo>
                  <a:pt x="6188300" y="0"/>
                </a:lnTo>
                <a:lnTo>
                  <a:pt x="6188300" y="10287000"/>
                </a:lnTo>
                <a:lnTo>
                  <a:pt x="0" y="10287000"/>
                </a:lnTo>
                <a:lnTo>
                  <a:pt x="0" y="0"/>
                </a:lnTo>
                <a:close/>
              </a:path>
            </a:pathLst>
          </a:custGeom>
          <a:blipFill>
            <a:blip r:embed="rId2"/>
            <a:stretch>
              <a:fillRect l="0" t="0" r="-10822" b="0"/>
            </a:stretch>
          </a:blipFill>
        </p:spPr>
      </p:sp>
      <p:grpSp>
        <p:nvGrpSpPr>
          <p:cNvPr name="Group 3" id="3"/>
          <p:cNvGrpSpPr/>
          <p:nvPr/>
        </p:nvGrpSpPr>
        <p:grpSpPr>
          <a:xfrm rot="0">
            <a:off x="13814230" y="9258300"/>
            <a:ext cx="5765006" cy="1028700"/>
            <a:chOff x="0" y="0"/>
            <a:chExt cx="7686674" cy="1371600"/>
          </a:xfrm>
        </p:grpSpPr>
        <p:grpSp>
          <p:nvGrpSpPr>
            <p:cNvPr name="Group 4" id="4"/>
            <p:cNvGrpSpPr/>
            <p:nvPr/>
          </p:nvGrpSpPr>
          <p:grpSpPr>
            <a:xfrm rot="0">
              <a:off x="0" y="0"/>
              <a:ext cx="7686674" cy="1371600"/>
              <a:chOff x="0" y="0"/>
              <a:chExt cx="1049690" cy="187305"/>
            </a:xfrm>
          </p:grpSpPr>
          <p:sp>
            <p:nvSpPr>
              <p:cNvPr name="Freeform 5" id="5"/>
              <p:cNvSpPr/>
              <p:nvPr/>
            </p:nvSpPr>
            <p:spPr>
              <a:xfrm flipH="false" flipV="false" rot="0">
                <a:off x="0" y="0"/>
                <a:ext cx="1049690" cy="187305"/>
              </a:xfrm>
              <a:custGeom>
                <a:avLst/>
                <a:gdLst/>
                <a:ahLst/>
                <a:cxnLst/>
                <a:rect r="r" b="b" t="t" l="l"/>
                <a:pathLst>
                  <a:path h="187305" w="1049690">
                    <a:moveTo>
                      <a:pt x="203200" y="0"/>
                    </a:moveTo>
                    <a:lnTo>
                      <a:pt x="846490" y="0"/>
                    </a:lnTo>
                    <a:lnTo>
                      <a:pt x="1049690" y="187305"/>
                    </a:lnTo>
                    <a:lnTo>
                      <a:pt x="0" y="187305"/>
                    </a:lnTo>
                    <a:lnTo>
                      <a:pt x="203200" y="0"/>
                    </a:lnTo>
                    <a:close/>
                  </a:path>
                </a:pathLst>
              </a:custGeom>
              <a:solidFill>
                <a:srgbClr val="042D8A"/>
              </a:solidFill>
            </p:spPr>
          </p:sp>
          <p:sp>
            <p:nvSpPr>
              <p:cNvPr name="TextBox 6" id="6"/>
              <p:cNvSpPr txBox="true"/>
              <p:nvPr/>
            </p:nvSpPr>
            <p:spPr>
              <a:xfrm>
                <a:off x="127000" y="-38100"/>
                <a:ext cx="795690" cy="225405"/>
              </a:xfrm>
              <a:prstGeom prst="rect">
                <a:avLst/>
              </a:prstGeom>
            </p:spPr>
            <p:txBody>
              <a:bodyPr anchor="ctr" rtlCol="false" tIns="50800" lIns="50800" bIns="50800" rIns="50800"/>
              <a:lstStyle/>
              <a:p>
                <a:pPr algn="ctr">
                  <a:lnSpc>
                    <a:spcPts val="2100"/>
                  </a:lnSpc>
                </a:pPr>
              </a:p>
            </p:txBody>
          </p:sp>
        </p:grpSp>
        <p:sp>
          <p:nvSpPr>
            <p:cNvPr name="TextBox 7" id="7"/>
            <p:cNvSpPr txBox="true"/>
            <p:nvPr/>
          </p:nvSpPr>
          <p:spPr>
            <a:xfrm rot="0">
              <a:off x="1942883" y="475615"/>
              <a:ext cx="2698286" cy="391795"/>
            </a:xfrm>
            <a:prstGeom prst="rect">
              <a:avLst/>
            </a:prstGeom>
          </p:spPr>
          <p:txBody>
            <a:bodyPr anchor="t" rtlCol="false" tIns="0" lIns="0" bIns="0" rIns="0">
              <a:spAutoFit/>
            </a:bodyPr>
            <a:lstStyle/>
            <a:p>
              <a:pPr algn="r" marL="0" indent="0" lvl="0">
                <a:lnSpc>
                  <a:spcPts val="2340"/>
                </a:lnSpc>
                <a:spcBef>
                  <a:spcPct val="0"/>
                </a:spcBef>
              </a:pPr>
            </a:p>
          </p:txBody>
        </p:sp>
      </p:grpSp>
      <p:sp>
        <p:nvSpPr>
          <p:cNvPr name="TextBox 8" id="8"/>
          <p:cNvSpPr txBox="true"/>
          <p:nvPr/>
        </p:nvSpPr>
        <p:spPr>
          <a:xfrm rot="0">
            <a:off x="6638690" y="1028700"/>
            <a:ext cx="6224650" cy="1104223"/>
          </a:xfrm>
          <a:prstGeom prst="rect">
            <a:avLst/>
          </a:prstGeom>
        </p:spPr>
        <p:txBody>
          <a:bodyPr anchor="t" rtlCol="false" tIns="0" lIns="0" bIns="0" rIns="0">
            <a:spAutoFit/>
          </a:bodyPr>
          <a:lstStyle/>
          <a:p>
            <a:pPr algn="l" marL="0" indent="0" lvl="0">
              <a:lnSpc>
                <a:spcPts val="8735"/>
              </a:lnSpc>
              <a:spcBef>
                <a:spcPct val="0"/>
              </a:spcBef>
            </a:pPr>
            <a:r>
              <a:rPr lang="en-US" b="true" sz="7279" spc="262">
                <a:solidFill>
                  <a:srgbClr val="006BB6"/>
                </a:solidFill>
                <a:latin typeface="Montserrat Classic Bold"/>
                <a:ea typeface="Montserrat Classic Bold"/>
                <a:cs typeface="Montserrat Classic Bold"/>
                <a:sym typeface="Montserrat Classic Bold"/>
              </a:rPr>
              <a:t>ABOUT US</a:t>
            </a:r>
          </a:p>
        </p:txBody>
      </p:sp>
      <p:sp>
        <p:nvSpPr>
          <p:cNvPr name="TextBox 9" id="9"/>
          <p:cNvSpPr txBox="true"/>
          <p:nvPr/>
        </p:nvSpPr>
        <p:spPr>
          <a:xfrm rot="0">
            <a:off x="6638690" y="2871745"/>
            <a:ext cx="10620610" cy="5647732"/>
          </a:xfrm>
          <a:prstGeom prst="rect">
            <a:avLst/>
          </a:prstGeom>
        </p:spPr>
        <p:txBody>
          <a:bodyPr anchor="t" rtlCol="false" tIns="0" lIns="0" bIns="0" rIns="0">
            <a:spAutoFit/>
          </a:bodyPr>
          <a:lstStyle/>
          <a:p>
            <a:pPr algn="l">
              <a:lnSpc>
                <a:spcPts val="3467"/>
              </a:lnSpc>
            </a:pPr>
            <a:r>
              <a:rPr lang="en-US" sz="2889" spc="104">
                <a:solidFill>
                  <a:srgbClr val="2A2E3A"/>
                </a:solidFill>
                <a:latin typeface="Montserrat Classic"/>
                <a:ea typeface="Montserrat Classic"/>
                <a:cs typeface="Montserrat Classic"/>
                <a:sym typeface="Montserrat Classic"/>
              </a:rPr>
              <a:t>Finkey is a trusted mortgage and financial consultancy firm operating across the UAE. With a team of seasoned professionals boasting over a decade of experience in banking and real estate finance, we have built strong partnerships with top banks in the region. </a:t>
            </a:r>
          </a:p>
          <a:p>
            <a:pPr algn="l">
              <a:lnSpc>
                <a:spcPts val="3467"/>
              </a:lnSpc>
            </a:pPr>
          </a:p>
          <a:p>
            <a:pPr algn="l" marL="0" indent="0" lvl="0">
              <a:lnSpc>
                <a:spcPts val="3467"/>
              </a:lnSpc>
              <a:spcBef>
                <a:spcPct val="0"/>
              </a:spcBef>
            </a:pPr>
            <a:r>
              <a:rPr lang="en-US" sz="2889" spc="104">
                <a:solidFill>
                  <a:srgbClr val="2A2E3A"/>
                </a:solidFill>
                <a:latin typeface="Montserrat Classic"/>
                <a:ea typeface="Montserrat Classic"/>
                <a:cs typeface="Montserrat Classic"/>
                <a:sym typeface="Montserrat Classic"/>
              </a:rPr>
              <a:t>Our reputation as authorized consultants enables us to provide personalized mortgage advice and secure optimal financing options for our clients. From small residential purchases to large-scale commercial funding, we cater to a wide range of financial needs with precision and transparency.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01494" y="8323039"/>
            <a:ext cx="4723978" cy="472397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549293" y="1076697"/>
            <a:ext cx="628242" cy="620246"/>
          </a:xfrm>
          <a:custGeom>
            <a:avLst/>
            <a:gdLst/>
            <a:ahLst/>
            <a:cxnLst/>
            <a:rect r="r" b="b" t="t" l="l"/>
            <a:pathLst>
              <a:path h="620246" w="628242">
                <a:moveTo>
                  <a:pt x="0" y="0"/>
                </a:moveTo>
                <a:lnTo>
                  <a:pt x="628242" y="0"/>
                </a:lnTo>
                <a:lnTo>
                  <a:pt x="628242" y="620246"/>
                </a:lnTo>
                <a:lnTo>
                  <a:pt x="0" y="6202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4287926" y="1038225"/>
            <a:ext cx="1714156" cy="658718"/>
          </a:xfrm>
          <a:prstGeom prst="rect">
            <a:avLst/>
          </a:prstGeom>
        </p:spPr>
        <p:txBody>
          <a:bodyPr anchor="t" rtlCol="false" tIns="0" lIns="0" bIns="0" rIns="0">
            <a:spAutoFit/>
          </a:bodyPr>
          <a:lstStyle/>
          <a:p>
            <a:pPr algn="l">
              <a:lnSpc>
                <a:spcPts val="2591"/>
              </a:lnSpc>
            </a:pPr>
            <a:r>
              <a:rPr lang="en-US" sz="2234" spc="87">
                <a:solidFill>
                  <a:srgbClr val="2A2E3A"/>
                </a:solidFill>
                <a:latin typeface="Montserrat Classic"/>
                <a:ea typeface="Montserrat Classic"/>
                <a:cs typeface="Montserrat Classic"/>
                <a:sym typeface="Montserrat Classic"/>
              </a:rPr>
              <a:t>Borcelle Company</a:t>
            </a:r>
          </a:p>
        </p:txBody>
      </p:sp>
      <p:grpSp>
        <p:nvGrpSpPr>
          <p:cNvPr name="Group 7" id="7"/>
          <p:cNvGrpSpPr/>
          <p:nvPr/>
        </p:nvGrpSpPr>
        <p:grpSpPr>
          <a:xfrm rot="0">
            <a:off x="12019980" y="-5099450"/>
            <a:ext cx="11212168" cy="11212123"/>
            <a:chOff x="0" y="0"/>
            <a:chExt cx="6350000" cy="6349975"/>
          </a:xfrm>
        </p:grpSpPr>
        <p:sp>
          <p:nvSpPr>
            <p:cNvPr name="Freeform 8" id="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08377C"/>
            </a:solidFill>
            <a:ln w="12700">
              <a:solidFill>
                <a:srgbClr val="000000"/>
              </a:solidFill>
            </a:ln>
          </p:spPr>
        </p:sp>
      </p:grpSp>
      <p:grpSp>
        <p:nvGrpSpPr>
          <p:cNvPr name="Group 9" id="9"/>
          <p:cNvGrpSpPr/>
          <p:nvPr/>
        </p:nvGrpSpPr>
        <p:grpSpPr>
          <a:xfrm rot="0">
            <a:off x="12019980" y="-5099450"/>
            <a:ext cx="11212168" cy="11212123"/>
            <a:chOff x="0" y="0"/>
            <a:chExt cx="6350000" cy="6349975"/>
          </a:xfrm>
        </p:grpSpPr>
        <p:sp>
          <p:nvSpPr>
            <p:cNvPr name="Freeform 10" id="1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alphaModFix amt="49000"/>
              </a:blip>
              <a:stretch>
                <a:fillRect l="-25046" t="0" r="-25046" b="0"/>
              </a:stretch>
            </a:blipFill>
          </p:spPr>
        </p:sp>
      </p:grpSp>
      <p:grpSp>
        <p:nvGrpSpPr>
          <p:cNvPr name="Group 11" id="11"/>
          <p:cNvGrpSpPr/>
          <p:nvPr/>
        </p:nvGrpSpPr>
        <p:grpSpPr>
          <a:xfrm rot="0">
            <a:off x="15496482" y="-1622972"/>
            <a:ext cx="4837174" cy="483717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4653480" y="5971432"/>
            <a:ext cx="843002" cy="84300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grpSp>
        <p:nvGrpSpPr>
          <p:cNvPr name="Group 17" id="17"/>
          <p:cNvGrpSpPr/>
          <p:nvPr/>
        </p:nvGrpSpPr>
        <p:grpSpPr>
          <a:xfrm rot="0">
            <a:off x="-559418" y="-811125"/>
            <a:ext cx="1839825" cy="1839825"/>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Freeform 20" id="20"/>
          <p:cNvSpPr/>
          <p:nvPr/>
        </p:nvSpPr>
        <p:spPr>
          <a:xfrm flipH="false" flipV="false" rot="0">
            <a:off x="-341135" y="3231763"/>
            <a:ext cx="2739670" cy="2739670"/>
          </a:xfrm>
          <a:custGeom>
            <a:avLst/>
            <a:gdLst/>
            <a:ahLst/>
            <a:cxnLst/>
            <a:rect r="r" b="b" t="t" l="l"/>
            <a:pathLst>
              <a:path h="2739670" w="2739670">
                <a:moveTo>
                  <a:pt x="0" y="0"/>
                </a:moveTo>
                <a:lnTo>
                  <a:pt x="2739670" y="0"/>
                </a:lnTo>
                <a:lnTo>
                  <a:pt x="2739670" y="2739669"/>
                </a:lnTo>
                <a:lnTo>
                  <a:pt x="0" y="2739669"/>
                </a:lnTo>
                <a:lnTo>
                  <a:pt x="0" y="0"/>
                </a:lnTo>
                <a:close/>
              </a:path>
            </a:pathLst>
          </a:custGeom>
          <a:blipFill>
            <a:blip r:embed="rId5">
              <a:alphaModFix amt="20999"/>
              <a:extLst>
                <a:ext uri="{96DAC541-7B7A-43D3-8B79-37D633B846F1}">
                  <asvg:svgBlip xmlns:asvg="http://schemas.microsoft.com/office/drawing/2016/SVG/main" r:embed="rId6"/>
                </a:ext>
              </a:extLst>
            </a:blip>
            <a:stretch>
              <a:fillRect l="0" t="0" r="0" b="0"/>
            </a:stretch>
          </a:blipFill>
          <a:ln cap="sq">
            <a:noFill/>
            <a:prstDash val="solid"/>
            <a:miter/>
          </a:ln>
        </p:spPr>
      </p:sp>
      <p:grpSp>
        <p:nvGrpSpPr>
          <p:cNvPr name="Group 21" id="21"/>
          <p:cNvGrpSpPr/>
          <p:nvPr/>
        </p:nvGrpSpPr>
        <p:grpSpPr>
          <a:xfrm rot="0">
            <a:off x="291578" y="3870275"/>
            <a:ext cx="1474244" cy="1474244"/>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Freeform 24" id="24"/>
          <p:cNvSpPr/>
          <p:nvPr/>
        </p:nvSpPr>
        <p:spPr>
          <a:xfrm flipH="false" flipV="false" rot="0">
            <a:off x="608794" y="4209510"/>
            <a:ext cx="839812" cy="784175"/>
          </a:xfrm>
          <a:custGeom>
            <a:avLst/>
            <a:gdLst/>
            <a:ahLst/>
            <a:cxnLst/>
            <a:rect r="r" b="b" t="t" l="l"/>
            <a:pathLst>
              <a:path h="784175" w="839812">
                <a:moveTo>
                  <a:pt x="0" y="0"/>
                </a:moveTo>
                <a:lnTo>
                  <a:pt x="839812" y="0"/>
                </a:lnTo>
                <a:lnTo>
                  <a:pt x="839812" y="784175"/>
                </a:lnTo>
                <a:lnTo>
                  <a:pt x="0" y="7841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0">
            <a:off x="2023261" y="1687418"/>
            <a:ext cx="7733667" cy="1169686"/>
          </a:xfrm>
          <a:prstGeom prst="rect">
            <a:avLst/>
          </a:prstGeom>
        </p:spPr>
        <p:txBody>
          <a:bodyPr anchor="t" rtlCol="false" tIns="0" lIns="0" bIns="0" rIns="0">
            <a:spAutoFit/>
          </a:bodyPr>
          <a:lstStyle/>
          <a:p>
            <a:pPr algn="l" marL="0" indent="0" lvl="0">
              <a:lnSpc>
                <a:spcPts val="9166"/>
              </a:lnSpc>
              <a:spcBef>
                <a:spcPct val="0"/>
              </a:spcBef>
            </a:pPr>
            <a:r>
              <a:rPr lang="en-US" b="true" sz="7639" spc="275" strike="noStrike" u="none">
                <a:solidFill>
                  <a:srgbClr val="006BB6"/>
                </a:solidFill>
                <a:latin typeface="Montserrat Classic Bold"/>
                <a:ea typeface="Montserrat Classic Bold"/>
                <a:cs typeface="Montserrat Classic Bold"/>
                <a:sym typeface="Montserrat Classic Bold"/>
              </a:rPr>
              <a:t>OUR HISTORY</a:t>
            </a:r>
          </a:p>
        </p:txBody>
      </p:sp>
      <p:sp>
        <p:nvSpPr>
          <p:cNvPr name="TextBox 26" id="26"/>
          <p:cNvSpPr txBox="true"/>
          <p:nvPr/>
        </p:nvSpPr>
        <p:spPr>
          <a:xfrm rot="0">
            <a:off x="2023261" y="3683395"/>
            <a:ext cx="10997890" cy="5574905"/>
          </a:xfrm>
          <a:prstGeom prst="rect">
            <a:avLst/>
          </a:prstGeom>
        </p:spPr>
        <p:txBody>
          <a:bodyPr anchor="t" rtlCol="false" tIns="0" lIns="0" bIns="0" rIns="0">
            <a:spAutoFit/>
          </a:bodyPr>
          <a:lstStyle/>
          <a:p>
            <a:pPr algn="l">
              <a:lnSpc>
                <a:spcPts val="3178"/>
              </a:lnSpc>
            </a:pPr>
            <a:r>
              <a:rPr lang="en-US" sz="2648" spc="95">
                <a:solidFill>
                  <a:srgbClr val="2A2E3A"/>
                </a:solidFill>
                <a:latin typeface="Montserrat Classic"/>
                <a:ea typeface="Montserrat Classic"/>
                <a:cs typeface="Montserrat Classic"/>
                <a:sym typeface="Montserrat Classic"/>
              </a:rPr>
              <a:t>Founded to help individuals and businesses unlock their financial potential, Finkey Financing Services has grown into a leading mortgage and real estate finance consultancy in the UAE. With decades of experience and strong partnerships with top banks, we offer personalized, competitive financing solutions for residential, commercial, and corporate clients.</a:t>
            </a:r>
          </a:p>
          <a:p>
            <a:pPr algn="l">
              <a:lnSpc>
                <a:spcPts val="3178"/>
              </a:lnSpc>
            </a:pPr>
          </a:p>
          <a:p>
            <a:pPr algn="l">
              <a:lnSpc>
                <a:spcPts val="3178"/>
              </a:lnSpc>
            </a:pPr>
            <a:r>
              <a:rPr lang="en-US" sz="2648" spc="95">
                <a:solidFill>
                  <a:srgbClr val="2A2E3A"/>
                </a:solidFill>
                <a:latin typeface="Montserrat Classic"/>
                <a:ea typeface="Montserrat Classic"/>
                <a:cs typeface="Montserrat Classic"/>
                <a:sym typeface="Montserrat Classic"/>
              </a:rPr>
              <a:t>From mortgage buyouts to equity release, we simplify real estate financing, delivering tailored solutions that help our clients achieve their property goals and long-term financial stability. Through a commitment to transparency and customer satisfaction, we’ve earned a reputation as a trusted financial partner.</a:t>
            </a:r>
          </a:p>
          <a:p>
            <a:pPr algn="l" marL="0" indent="0" lvl="0">
              <a:lnSpc>
                <a:spcPts val="3178"/>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839025">
            <a:off x="1516786" y="-460094"/>
            <a:ext cx="278907" cy="14793052"/>
            <a:chOff x="0" y="0"/>
            <a:chExt cx="73457" cy="3896112"/>
          </a:xfrm>
        </p:grpSpPr>
        <p:sp>
          <p:nvSpPr>
            <p:cNvPr name="Freeform 3" id="3"/>
            <p:cNvSpPr/>
            <p:nvPr/>
          </p:nvSpPr>
          <p:spPr>
            <a:xfrm flipH="false" flipV="false" rot="0">
              <a:off x="0" y="0"/>
              <a:ext cx="73457" cy="3896113"/>
            </a:xfrm>
            <a:custGeom>
              <a:avLst/>
              <a:gdLst/>
              <a:ahLst/>
              <a:cxnLst/>
              <a:rect r="r" b="b" t="t" l="l"/>
              <a:pathLst>
                <a:path h="3896113" w="73457">
                  <a:moveTo>
                    <a:pt x="0" y="0"/>
                  </a:moveTo>
                  <a:lnTo>
                    <a:pt x="73457" y="0"/>
                  </a:lnTo>
                  <a:lnTo>
                    <a:pt x="73457" y="3896113"/>
                  </a:lnTo>
                  <a:lnTo>
                    <a:pt x="0" y="3896113"/>
                  </a:lnTo>
                  <a:close/>
                </a:path>
              </a:pathLst>
            </a:custGeom>
            <a:solidFill>
              <a:srgbClr val="08377C"/>
            </a:solidFill>
            <a:ln cap="sq">
              <a:noFill/>
              <a:prstDash val="solid"/>
              <a:miter/>
            </a:ln>
          </p:spPr>
        </p:sp>
        <p:sp>
          <p:nvSpPr>
            <p:cNvPr name="TextBox 4" id="4"/>
            <p:cNvSpPr txBox="true"/>
            <p:nvPr/>
          </p:nvSpPr>
          <p:spPr>
            <a:xfrm>
              <a:off x="0" y="-38100"/>
              <a:ext cx="73457" cy="3934212"/>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1839025">
            <a:off x="-4049466" y="1232097"/>
            <a:ext cx="5850996" cy="14793052"/>
            <a:chOff x="0" y="0"/>
            <a:chExt cx="1541003" cy="3896112"/>
          </a:xfrm>
        </p:grpSpPr>
        <p:sp>
          <p:nvSpPr>
            <p:cNvPr name="Freeform 6" id="6"/>
            <p:cNvSpPr/>
            <p:nvPr/>
          </p:nvSpPr>
          <p:spPr>
            <a:xfrm flipH="false" flipV="false" rot="0">
              <a:off x="0" y="0"/>
              <a:ext cx="1541003" cy="3896113"/>
            </a:xfrm>
            <a:custGeom>
              <a:avLst/>
              <a:gdLst/>
              <a:ahLst/>
              <a:cxnLst/>
              <a:rect r="r" b="b" t="t" l="l"/>
              <a:pathLst>
                <a:path h="3896113" w="1541003">
                  <a:moveTo>
                    <a:pt x="0" y="0"/>
                  </a:moveTo>
                  <a:lnTo>
                    <a:pt x="1541003" y="0"/>
                  </a:lnTo>
                  <a:lnTo>
                    <a:pt x="1541003" y="3896113"/>
                  </a:lnTo>
                  <a:lnTo>
                    <a:pt x="0" y="3896113"/>
                  </a:lnTo>
                  <a:close/>
                </a:path>
              </a:pathLst>
            </a:custGeom>
            <a:solidFill>
              <a:srgbClr val="08377C"/>
            </a:solidFill>
            <a:ln cap="sq">
              <a:noFill/>
              <a:prstDash val="solid"/>
              <a:miter/>
            </a:ln>
          </p:spPr>
        </p:sp>
        <p:sp>
          <p:nvSpPr>
            <p:cNvPr name="TextBox 7" id="7"/>
            <p:cNvSpPr txBox="true"/>
            <p:nvPr/>
          </p:nvSpPr>
          <p:spPr>
            <a:xfrm>
              <a:off x="0" y="-38100"/>
              <a:ext cx="1541003" cy="3934212"/>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8" id="8"/>
          <p:cNvGrpSpPr>
            <a:grpSpLocks noChangeAspect="true"/>
          </p:cNvGrpSpPr>
          <p:nvPr/>
        </p:nvGrpSpPr>
        <p:grpSpPr>
          <a:xfrm rot="0">
            <a:off x="-2065539" y="0"/>
            <a:ext cx="15224978" cy="10405658"/>
            <a:chOff x="0" y="0"/>
            <a:chExt cx="5508856" cy="3765081"/>
          </a:xfrm>
        </p:grpSpPr>
        <p:sp>
          <p:nvSpPr>
            <p:cNvPr name="Freeform 9" id="9"/>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08377C"/>
            </a:solidFill>
          </p:spPr>
        </p:sp>
        <p:sp>
          <p:nvSpPr>
            <p:cNvPr name="Freeform 10" id="10"/>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08377C"/>
            </a:solidFill>
            <a:ln w="12700">
              <a:solidFill>
                <a:srgbClr val="000000"/>
              </a:solidFill>
            </a:ln>
          </p:spPr>
        </p:sp>
      </p:grpSp>
      <p:grpSp>
        <p:nvGrpSpPr>
          <p:cNvPr name="Group 11" id="11"/>
          <p:cNvGrpSpPr>
            <a:grpSpLocks noChangeAspect="true"/>
          </p:cNvGrpSpPr>
          <p:nvPr/>
        </p:nvGrpSpPr>
        <p:grpSpPr>
          <a:xfrm rot="0">
            <a:off x="-2065539" y="0"/>
            <a:ext cx="15224978" cy="10405658"/>
            <a:chOff x="0" y="0"/>
            <a:chExt cx="5508856" cy="3765081"/>
          </a:xfrm>
        </p:grpSpPr>
        <p:sp>
          <p:nvSpPr>
            <p:cNvPr name="Freeform 12" id="12"/>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F1945B">
                <a:alpha val="52941"/>
              </a:srgbClr>
            </a:solidFill>
          </p:spPr>
        </p:sp>
        <p:sp>
          <p:nvSpPr>
            <p:cNvPr name="Freeform 13" id="13"/>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blipFill>
              <a:blip r:embed="rId2">
                <a:alphaModFix amt="53000"/>
              </a:blip>
              <a:stretch>
                <a:fillRect l="-1259" t="0" r="-1259" b="0"/>
              </a:stretch>
            </a:blipFill>
          </p:spPr>
        </p:sp>
      </p:grpSp>
      <p:grpSp>
        <p:nvGrpSpPr>
          <p:cNvPr name="Group 14" id="14"/>
          <p:cNvGrpSpPr/>
          <p:nvPr/>
        </p:nvGrpSpPr>
        <p:grpSpPr>
          <a:xfrm rot="-1839025">
            <a:off x="10382703" y="-2380630"/>
            <a:ext cx="278907" cy="14793052"/>
            <a:chOff x="0" y="0"/>
            <a:chExt cx="73457" cy="3896112"/>
          </a:xfrm>
        </p:grpSpPr>
        <p:sp>
          <p:nvSpPr>
            <p:cNvPr name="Freeform 15" id="15"/>
            <p:cNvSpPr/>
            <p:nvPr/>
          </p:nvSpPr>
          <p:spPr>
            <a:xfrm flipH="false" flipV="false" rot="0">
              <a:off x="0" y="0"/>
              <a:ext cx="73457" cy="3896113"/>
            </a:xfrm>
            <a:custGeom>
              <a:avLst/>
              <a:gdLst/>
              <a:ahLst/>
              <a:cxnLst/>
              <a:rect r="r" b="b" t="t" l="l"/>
              <a:pathLst>
                <a:path h="3896113" w="73457">
                  <a:moveTo>
                    <a:pt x="0" y="0"/>
                  </a:moveTo>
                  <a:lnTo>
                    <a:pt x="73457" y="0"/>
                  </a:lnTo>
                  <a:lnTo>
                    <a:pt x="73457" y="3896113"/>
                  </a:lnTo>
                  <a:lnTo>
                    <a:pt x="0" y="3896113"/>
                  </a:lnTo>
                  <a:close/>
                </a:path>
              </a:pathLst>
            </a:custGeom>
            <a:solidFill>
              <a:srgbClr val="08377C"/>
            </a:solidFill>
            <a:ln cap="sq">
              <a:noFill/>
              <a:prstDash val="solid"/>
              <a:miter/>
            </a:ln>
          </p:spPr>
        </p:sp>
        <p:sp>
          <p:nvSpPr>
            <p:cNvPr name="TextBox 16" id="16"/>
            <p:cNvSpPr txBox="true"/>
            <p:nvPr/>
          </p:nvSpPr>
          <p:spPr>
            <a:xfrm>
              <a:off x="0" y="-47625"/>
              <a:ext cx="73457" cy="3943737"/>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7" id="17"/>
          <p:cNvGrpSpPr/>
          <p:nvPr/>
        </p:nvGrpSpPr>
        <p:grpSpPr>
          <a:xfrm rot="0">
            <a:off x="1028700" y="2345624"/>
            <a:ext cx="16230600" cy="6026123"/>
            <a:chOff x="0" y="0"/>
            <a:chExt cx="4274726" cy="1587127"/>
          </a:xfrm>
        </p:grpSpPr>
        <p:sp>
          <p:nvSpPr>
            <p:cNvPr name="Freeform 18" id="18"/>
            <p:cNvSpPr/>
            <p:nvPr/>
          </p:nvSpPr>
          <p:spPr>
            <a:xfrm flipH="false" flipV="false" rot="0">
              <a:off x="0" y="0"/>
              <a:ext cx="4274726" cy="1587127"/>
            </a:xfrm>
            <a:custGeom>
              <a:avLst/>
              <a:gdLst/>
              <a:ahLst/>
              <a:cxnLst/>
              <a:rect r="r" b="b" t="t" l="l"/>
              <a:pathLst>
                <a:path h="1587127" w="4274726">
                  <a:moveTo>
                    <a:pt x="0" y="0"/>
                  </a:moveTo>
                  <a:lnTo>
                    <a:pt x="4274726" y="0"/>
                  </a:lnTo>
                  <a:lnTo>
                    <a:pt x="4274726" y="1587127"/>
                  </a:lnTo>
                  <a:lnTo>
                    <a:pt x="0" y="1587127"/>
                  </a:lnTo>
                  <a:close/>
                </a:path>
              </a:pathLst>
            </a:custGeom>
            <a:solidFill>
              <a:srgbClr val="052A47"/>
            </a:solidFill>
          </p:spPr>
        </p:sp>
        <p:sp>
          <p:nvSpPr>
            <p:cNvPr name="TextBox 19" id="19"/>
            <p:cNvSpPr txBox="true"/>
            <p:nvPr/>
          </p:nvSpPr>
          <p:spPr>
            <a:xfrm>
              <a:off x="0" y="-38100"/>
              <a:ext cx="4274726" cy="1625227"/>
            </a:xfrm>
            <a:prstGeom prst="rect">
              <a:avLst/>
            </a:prstGeom>
          </p:spPr>
          <p:txBody>
            <a:bodyPr anchor="ctr" rtlCol="false" tIns="50800" lIns="50800" bIns="50800" rIns="50800"/>
            <a:lstStyle/>
            <a:p>
              <a:pPr algn="ctr">
                <a:lnSpc>
                  <a:spcPts val="2659"/>
                </a:lnSpc>
              </a:pPr>
            </a:p>
          </p:txBody>
        </p:sp>
      </p:grpSp>
      <p:sp>
        <p:nvSpPr>
          <p:cNvPr name="AutoShape 20" id="20"/>
          <p:cNvSpPr/>
          <p:nvPr/>
        </p:nvSpPr>
        <p:spPr>
          <a:xfrm flipH="true" flipV="true">
            <a:off x="9162808" y="2918039"/>
            <a:ext cx="0" cy="5082155"/>
          </a:xfrm>
          <a:prstGeom prst="line">
            <a:avLst/>
          </a:prstGeom>
          <a:ln cap="flat" w="38100">
            <a:solidFill>
              <a:srgbClr val="FFFFFF"/>
            </a:solidFill>
            <a:prstDash val="solid"/>
            <a:headEnd type="none" len="sm" w="sm"/>
            <a:tailEnd type="none" len="sm" w="sm"/>
          </a:ln>
        </p:spPr>
      </p:sp>
      <p:sp>
        <p:nvSpPr>
          <p:cNvPr name="TextBox 21" id="21"/>
          <p:cNvSpPr txBox="true"/>
          <p:nvPr/>
        </p:nvSpPr>
        <p:spPr>
          <a:xfrm rot="0">
            <a:off x="1889521" y="4466225"/>
            <a:ext cx="6548078" cy="3799078"/>
          </a:xfrm>
          <a:prstGeom prst="rect">
            <a:avLst/>
          </a:prstGeom>
        </p:spPr>
        <p:txBody>
          <a:bodyPr anchor="t" rtlCol="false" tIns="0" lIns="0" bIns="0" rIns="0">
            <a:spAutoFit/>
          </a:bodyPr>
          <a:lstStyle/>
          <a:p>
            <a:pPr algn="l">
              <a:lnSpc>
                <a:spcPts val="3751"/>
              </a:lnSpc>
            </a:pPr>
            <a:r>
              <a:rPr lang="en-US" sz="2679" spc="120">
                <a:solidFill>
                  <a:srgbClr val="FFFFFF"/>
                </a:solidFill>
                <a:latin typeface="Montserrat"/>
                <a:ea typeface="Montserrat"/>
                <a:cs typeface="Montserrat"/>
                <a:sym typeface="Montserrat"/>
              </a:rPr>
              <a:t>To be a leading provider in real estate finance and consultancy, distinguished by our commitment to business excellence, transparency, and customer satisfaction.</a:t>
            </a:r>
          </a:p>
          <a:p>
            <a:pPr algn="l">
              <a:lnSpc>
                <a:spcPts val="3751"/>
              </a:lnSpc>
            </a:pPr>
          </a:p>
          <a:p>
            <a:pPr algn="l" marL="0" indent="0" lvl="0">
              <a:lnSpc>
                <a:spcPts val="3751"/>
              </a:lnSpc>
              <a:spcBef>
                <a:spcPct val="0"/>
              </a:spcBef>
            </a:pPr>
          </a:p>
        </p:txBody>
      </p:sp>
      <p:sp>
        <p:nvSpPr>
          <p:cNvPr name="TextBox 22" id="22"/>
          <p:cNvSpPr txBox="true"/>
          <p:nvPr/>
        </p:nvSpPr>
        <p:spPr>
          <a:xfrm rot="0">
            <a:off x="1890830" y="2918039"/>
            <a:ext cx="5930665" cy="669717"/>
          </a:xfrm>
          <a:prstGeom prst="rect">
            <a:avLst/>
          </a:prstGeom>
        </p:spPr>
        <p:txBody>
          <a:bodyPr anchor="t" rtlCol="false" tIns="0" lIns="0" bIns="0" rIns="0">
            <a:spAutoFit/>
          </a:bodyPr>
          <a:lstStyle/>
          <a:p>
            <a:pPr algn="l" marL="0" indent="0" lvl="0">
              <a:lnSpc>
                <a:spcPts val="5284"/>
              </a:lnSpc>
              <a:spcBef>
                <a:spcPct val="0"/>
              </a:spcBef>
            </a:pPr>
            <a:r>
              <a:rPr lang="en-US" b="true" sz="4403" spc="158">
                <a:solidFill>
                  <a:srgbClr val="FFFFFF"/>
                </a:solidFill>
                <a:latin typeface="Montserrat Classic Bold"/>
                <a:ea typeface="Montserrat Classic Bold"/>
                <a:cs typeface="Montserrat Classic Bold"/>
                <a:sym typeface="Montserrat Classic Bold"/>
              </a:rPr>
              <a:t>VISION</a:t>
            </a:r>
          </a:p>
        </p:txBody>
      </p:sp>
      <p:sp>
        <p:nvSpPr>
          <p:cNvPr name="TextBox 23" id="23"/>
          <p:cNvSpPr txBox="true"/>
          <p:nvPr/>
        </p:nvSpPr>
        <p:spPr>
          <a:xfrm rot="0">
            <a:off x="9663080" y="4205661"/>
            <a:ext cx="7127924" cy="3794533"/>
          </a:xfrm>
          <a:prstGeom prst="rect">
            <a:avLst/>
          </a:prstGeom>
        </p:spPr>
        <p:txBody>
          <a:bodyPr anchor="t" rtlCol="false" tIns="0" lIns="0" bIns="0" rIns="0">
            <a:spAutoFit/>
          </a:bodyPr>
          <a:lstStyle/>
          <a:p>
            <a:pPr algn="l">
              <a:lnSpc>
                <a:spcPts val="3746"/>
              </a:lnSpc>
            </a:pPr>
            <a:r>
              <a:rPr lang="en-US" sz="2675" spc="120">
                <a:solidFill>
                  <a:srgbClr val="FFFFFF"/>
                </a:solidFill>
                <a:latin typeface="Montserrat"/>
                <a:ea typeface="Montserrat"/>
                <a:cs typeface="Montserrat"/>
                <a:sym typeface="Montserrat"/>
              </a:rPr>
              <a:t>We aim to empower mortgage buyers with the right guidance and finance solutions, helping them maximize the value of their investments and achieve their property goals with ease and confidence.</a:t>
            </a:r>
          </a:p>
          <a:p>
            <a:pPr algn="l">
              <a:lnSpc>
                <a:spcPts val="3746"/>
              </a:lnSpc>
            </a:pPr>
          </a:p>
          <a:p>
            <a:pPr algn="l" marL="0" indent="0" lvl="0">
              <a:lnSpc>
                <a:spcPts val="3746"/>
              </a:lnSpc>
              <a:spcBef>
                <a:spcPct val="0"/>
              </a:spcBef>
            </a:pPr>
          </a:p>
        </p:txBody>
      </p:sp>
      <p:sp>
        <p:nvSpPr>
          <p:cNvPr name="TextBox 24" id="24"/>
          <p:cNvSpPr txBox="true"/>
          <p:nvPr/>
        </p:nvSpPr>
        <p:spPr>
          <a:xfrm rot="0">
            <a:off x="9886708" y="2993837"/>
            <a:ext cx="4404819" cy="669717"/>
          </a:xfrm>
          <a:prstGeom prst="rect">
            <a:avLst/>
          </a:prstGeom>
        </p:spPr>
        <p:txBody>
          <a:bodyPr anchor="t" rtlCol="false" tIns="0" lIns="0" bIns="0" rIns="0">
            <a:spAutoFit/>
          </a:bodyPr>
          <a:lstStyle/>
          <a:p>
            <a:pPr algn="l" marL="0" indent="0" lvl="0">
              <a:lnSpc>
                <a:spcPts val="5284"/>
              </a:lnSpc>
              <a:spcBef>
                <a:spcPct val="0"/>
              </a:spcBef>
            </a:pPr>
            <a:r>
              <a:rPr lang="en-US" b="true" sz="4403" spc="158">
                <a:solidFill>
                  <a:srgbClr val="FFFFFF"/>
                </a:solidFill>
                <a:latin typeface="Montserrat Classic Bold"/>
                <a:ea typeface="Montserrat Classic Bold"/>
                <a:cs typeface="Montserrat Classic Bold"/>
                <a:sym typeface="Montserrat Classic Bold"/>
              </a:rPr>
              <a:t>MISSION</a:t>
            </a:r>
          </a:p>
        </p:txBody>
      </p:sp>
      <p:sp>
        <p:nvSpPr>
          <p:cNvPr name="TextBox 25" id="25"/>
          <p:cNvSpPr txBox="true"/>
          <p:nvPr/>
        </p:nvSpPr>
        <p:spPr>
          <a:xfrm rot="0">
            <a:off x="9194783" y="1028700"/>
            <a:ext cx="8064517" cy="666750"/>
          </a:xfrm>
          <a:prstGeom prst="rect">
            <a:avLst/>
          </a:prstGeom>
        </p:spPr>
        <p:txBody>
          <a:bodyPr anchor="t" rtlCol="false" tIns="0" lIns="0" bIns="0" rIns="0">
            <a:spAutoFit/>
          </a:bodyPr>
          <a:lstStyle/>
          <a:p>
            <a:pPr algn="l" marL="0" indent="0" lvl="0">
              <a:lnSpc>
                <a:spcPts val="5284"/>
              </a:lnSpc>
              <a:spcBef>
                <a:spcPct val="0"/>
              </a:spcBef>
            </a:pPr>
            <a:r>
              <a:rPr lang="en-US" b="true" sz="4403" spc="158">
                <a:solidFill>
                  <a:srgbClr val="0063A1"/>
                </a:solidFill>
                <a:latin typeface="Montserrat Classic Bold"/>
                <a:ea typeface="Montserrat Classic Bold"/>
                <a:cs typeface="Montserrat Classic Bold"/>
                <a:sym typeface="Montserrat Classic Bold"/>
              </a:rPr>
              <a:t>OUR VISION AND MISSION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1028700" y="8119223"/>
            <a:ext cx="12277053" cy="526112"/>
          </a:xfrm>
          <a:custGeom>
            <a:avLst/>
            <a:gdLst/>
            <a:ahLst/>
            <a:cxnLst/>
            <a:rect r="r" b="b" t="t" l="l"/>
            <a:pathLst>
              <a:path h="526112" w="12277053">
                <a:moveTo>
                  <a:pt x="0" y="0"/>
                </a:moveTo>
                <a:lnTo>
                  <a:pt x="12277053" y="0"/>
                </a:lnTo>
                <a:lnTo>
                  <a:pt x="12277053" y="526112"/>
                </a:lnTo>
                <a:lnTo>
                  <a:pt x="0" y="526112"/>
                </a:lnTo>
                <a:lnTo>
                  <a:pt x="0" y="0"/>
                </a:lnTo>
                <a:close/>
              </a:path>
            </a:pathLst>
          </a:custGeom>
          <a:blipFill>
            <a:blip r:embed="rId2">
              <a:alphaModFix amt="89000"/>
            </a:blip>
            <a:stretch>
              <a:fillRect l="0" t="-88416" r="0" b="-482477"/>
            </a:stretch>
          </a:blipFill>
        </p:spPr>
      </p:sp>
      <p:grpSp>
        <p:nvGrpSpPr>
          <p:cNvPr name="Group 3" id="3"/>
          <p:cNvGrpSpPr/>
          <p:nvPr/>
        </p:nvGrpSpPr>
        <p:grpSpPr>
          <a:xfrm rot="0">
            <a:off x="1028700" y="4189875"/>
            <a:ext cx="12545268" cy="4058165"/>
            <a:chOff x="0" y="0"/>
            <a:chExt cx="3654404" cy="1182133"/>
          </a:xfrm>
        </p:grpSpPr>
        <p:sp>
          <p:nvSpPr>
            <p:cNvPr name="Freeform 4" id="4"/>
            <p:cNvSpPr/>
            <p:nvPr/>
          </p:nvSpPr>
          <p:spPr>
            <a:xfrm flipH="false" flipV="false" rot="0">
              <a:off x="0" y="0"/>
              <a:ext cx="3654404" cy="1182133"/>
            </a:xfrm>
            <a:custGeom>
              <a:avLst/>
              <a:gdLst/>
              <a:ahLst/>
              <a:cxnLst/>
              <a:rect r="r" b="b" t="t" l="l"/>
              <a:pathLst>
                <a:path h="1182133" w="3654404">
                  <a:moveTo>
                    <a:pt x="22216" y="0"/>
                  </a:moveTo>
                  <a:lnTo>
                    <a:pt x="3632188" y="0"/>
                  </a:lnTo>
                  <a:cubicBezTo>
                    <a:pt x="3644457" y="0"/>
                    <a:pt x="3654404" y="9947"/>
                    <a:pt x="3654404" y="22216"/>
                  </a:cubicBezTo>
                  <a:lnTo>
                    <a:pt x="3654404" y="1159917"/>
                  </a:lnTo>
                  <a:cubicBezTo>
                    <a:pt x="3654404" y="1165809"/>
                    <a:pt x="3652063" y="1171460"/>
                    <a:pt x="3647897" y="1175626"/>
                  </a:cubicBezTo>
                  <a:cubicBezTo>
                    <a:pt x="3643730" y="1179792"/>
                    <a:pt x="3638079" y="1182133"/>
                    <a:pt x="3632188" y="1182133"/>
                  </a:cubicBezTo>
                  <a:lnTo>
                    <a:pt x="22216" y="1182133"/>
                  </a:lnTo>
                  <a:cubicBezTo>
                    <a:pt x="16324" y="1182133"/>
                    <a:pt x="10673" y="1179792"/>
                    <a:pt x="6507" y="1175626"/>
                  </a:cubicBezTo>
                  <a:cubicBezTo>
                    <a:pt x="2341" y="1171460"/>
                    <a:pt x="0" y="1165809"/>
                    <a:pt x="0" y="1159917"/>
                  </a:cubicBezTo>
                  <a:lnTo>
                    <a:pt x="0" y="22216"/>
                  </a:lnTo>
                  <a:cubicBezTo>
                    <a:pt x="0" y="16324"/>
                    <a:pt x="2341" y="10673"/>
                    <a:pt x="6507" y="6507"/>
                  </a:cubicBezTo>
                  <a:cubicBezTo>
                    <a:pt x="10673" y="2341"/>
                    <a:pt x="16324" y="0"/>
                    <a:pt x="22216" y="0"/>
                  </a:cubicBezTo>
                  <a:close/>
                </a:path>
              </a:pathLst>
            </a:custGeom>
            <a:solidFill>
              <a:srgbClr val="000000">
                <a:alpha val="0"/>
              </a:srgbClr>
            </a:solidFill>
            <a:ln w="161925" cap="rnd">
              <a:gradFill>
                <a:gsLst>
                  <a:gs pos="0">
                    <a:srgbClr val="08377C">
                      <a:alpha val="100000"/>
                    </a:srgbClr>
                  </a:gs>
                  <a:gs pos="50000">
                    <a:srgbClr val="006BB6">
                      <a:alpha val="100000"/>
                    </a:srgbClr>
                  </a:gs>
                  <a:gs pos="100000">
                    <a:srgbClr val="C9E9FF">
                      <a:alpha val="100000"/>
                    </a:srgbClr>
                  </a:gs>
                </a:gsLst>
                <a:lin ang="2700000"/>
              </a:gradFill>
              <a:prstDash val="solid"/>
              <a:round/>
            </a:ln>
          </p:spPr>
        </p:sp>
        <p:sp>
          <p:nvSpPr>
            <p:cNvPr name="TextBox 5" id="5"/>
            <p:cNvSpPr txBox="true"/>
            <p:nvPr/>
          </p:nvSpPr>
          <p:spPr>
            <a:xfrm>
              <a:off x="0" y="-38100"/>
              <a:ext cx="3654404" cy="1220233"/>
            </a:xfrm>
            <a:prstGeom prst="rect">
              <a:avLst/>
            </a:prstGeom>
          </p:spPr>
          <p:txBody>
            <a:bodyPr anchor="ctr" rtlCol="false" tIns="50800" lIns="50800" bIns="50800" rIns="50800"/>
            <a:lstStyle/>
            <a:p>
              <a:pPr algn="ctr">
                <a:lnSpc>
                  <a:spcPts val="2659"/>
                </a:lnSpc>
              </a:pPr>
              <a:r>
                <a:rPr lang="en-US" sz="1899">
                  <a:solidFill>
                    <a:srgbClr val="000000"/>
                  </a:solidFill>
                  <a:latin typeface="Montserrat Classic"/>
                  <a:ea typeface="Montserrat Classic"/>
                  <a:cs typeface="Montserrat Classic"/>
                  <a:sym typeface="Montserrat Classic"/>
                </a:rPr>
                <a:t>We are committed to providing you with the best service, guidance, and support to help you achieve your homeownership dreams. Our team is dedicated to staying ahead of industry trends and ensuring you have access to the most competitive rates and options available.</a:t>
              </a:r>
            </a:p>
            <a:p>
              <a:pPr algn="ctr">
                <a:lnSpc>
                  <a:spcPts val="2659"/>
                </a:lnSpc>
              </a:pPr>
              <a:r>
                <a:rPr lang="en-US" sz="1899">
                  <a:solidFill>
                    <a:srgbClr val="000000"/>
                  </a:solidFill>
                  <a:latin typeface="Montserrat Classic"/>
                  <a:ea typeface="Montserrat Classic"/>
                  <a:cs typeface="Montserrat Classic"/>
                  <a:sym typeface="Montserrat Classic"/>
                </a:rPr>
                <a:t>Your satisfaction is our top priority, and we are always here to answer your questions and provide personalized assistance.</a:t>
              </a:r>
            </a:p>
            <a:p>
              <a:pPr algn="ctr">
                <a:lnSpc>
                  <a:spcPts val="2659"/>
                </a:lnSpc>
              </a:pPr>
            </a:p>
            <a:p>
              <a:pPr algn="ctr" marL="410209" indent="-205105" lvl="1">
                <a:lnSpc>
                  <a:spcPts val="2659"/>
                </a:lnSpc>
                <a:buFont typeface="Arial"/>
                <a:buChar char="•"/>
              </a:pPr>
              <a:r>
                <a:rPr lang="en-US" sz="1899">
                  <a:solidFill>
                    <a:srgbClr val="000000"/>
                  </a:solidFill>
                  <a:latin typeface="Montserrat Classic"/>
                  <a:ea typeface="Montserrat Classic"/>
                  <a:cs typeface="Montserrat Classic"/>
                  <a:sym typeface="Montserrat Classic"/>
                </a:rPr>
                <a:t>Ahmed Darmani</a:t>
              </a:r>
            </a:p>
            <a:p>
              <a:pPr algn="ctr">
                <a:lnSpc>
                  <a:spcPts val="2659"/>
                </a:lnSpc>
              </a:pPr>
            </a:p>
          </p:txBody>
        </p:sp>
      </p:grpSp>
      <p:grpSp>
        <p:nvGrpSpPr>
          <p:cNvPr name="Group 6" id="6"/>
          <p:cNvGrpSpPr/>
          <p:nvPr/>
        </p:nvGrpSpPr>
        <p:grpSpPr>
          <a:xfrm rot="0">
            <a:off x="5230818" y="3478167"/>
            <a:ext cx="4141032" cy="1477095"/>
            <a:chOff x="0" y="0"/>
            <a:chExt cx="1206272" cy="430274"/>
          </a:xfrm>
        </p:grpSpPr>
        <p:sp>
          <p:nvSpPr>
            <p:cNvPr name="Freeform 7" id="7"/>
            <p:cNvSpPr/>
            <p:nvPr/>
          </p:nvSpPr>
          <p:spPr>
            <a:xfrm flipH="false" flipV="false" rot="0">
              <a:off x="0" y="0"/>
              <a:ext cx="1206272" cy="430274"/>
            </a:xfrm>
            <a:custGeom>
              <a:avLst/>
              <a:gdLst/>
              <a:ahLst/>
              <a:cxnLst/>
              <a:rect r="r" b="b" t="t" l="l"/>
              <a:pathLst>
                <a:path h="430274" w="1206272">
                  <a:moveTo>
                    <a:pt x="0" y="0"/>
                  </a:moveTo>
                  <a:lnTo>
                    <a:pt x="1206272" y="0"/>
                  </a:lnTo>
                  <a:lnTo>
                    <a:pt x="1206272" y="430274"/>
                  </a:lnTo>
                  <a:lnTo>
                    <a:pt x="0" y="430274"/>
                  </a:lnTo>
                  <a:close/>
                </a:path>
              </a:pathLst>
            </a:custGeom>
            <a:solidFill>
              <a:srgbClr val="FFFFFF"/>
            </a:solidFill>
          </p:spPr>
        </p:sp>
        <p:sp>
          <p:nvSpPr>
            <p:cNvPr name="TextBox 8" id="8"/>
            <p:cNvSpPr txBox="true"/>
            <p:nvPr/>
          </p:nvSpPr>
          <p:spPr>
            <a:xfrm>
              <a:off x="0" y="-9525"/>
              <a:ext cx="1206272" cy="439799"/>
            </a:xfrm>
            <a:prstGeom prst="rect">
              <a:avLst/>
            </a:prstGeom>
          </p:spPr>
          <p:txBody>
            <a:bodyPr anchor="ctr" rtlCol="false" tIns="50800" lIns="50800" bIns="50800" rIns="50800"/>
            <a:lstStyle/>
            <a:p>
              <a:pPr algn="ctr" marL="0" indent="0" lvl="0">
                <a:lnSpc>
                  <a:spcPts val="7358"/>
                </a:lnSpc>
                <a:spcBef>
                  <a:spcPct val="0"/>
                </a:spcBef>
              </a:pPr>
              <a:r>
                <a:rPr lang="en-US" b="true" sz="6131" spc="220">
                  <a:solidFill>
                    <a:srgbClr val="0063A1"/>
                  </a:solidFill>
                  <a:latin typeface="Montserrat Classic Bold"/>
                  <a:ea typeface="Montserrat Classic Bold"/>
                  <a:cs typeface="Montserrat Classic Bold"/>
                  <a:sym typeface="Montserrat Classic Bold"/>
                </a:rPr>
                <a:t>“</a:t>
              </a:r>
            </a:p>
          </p:txBody>
        </p:sp>
      </p:grpSp>
      <p:grpSp>
        <p:nvGrpSpPr>
          <p:cNvPr name="Group 9" id="9"/>
          <p:cNvGrpSpPr/>
          <p:nvPr/>
        </p:nvGrpSpPr>
        <p:grpSpPr>
          <a:xfrm rot="0">
            <a:off x="12115578" y="0"/>
            <a:ext cx="6247116" cy="62471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0" y="0"/>
                  </a:moveTo>
                  <a:cubicBezTo>
                    <a:pt x="0" y="3506470"/>
                    <a:pt x="2843530" y="6350000"/>
                    <a:pt x="6350000" y="6350000"/>
                  </a:cubicBezTo>
                  <a:lnTo>
                    <a:pt x="6350000" y="0"/>
                  </a:lnTo>
                  <a:lnTo>
                    <a:pt x="0" y="0"/>
                  </a:lnTo>
                  <a:close/>
                </a:path>
              </a:pathLst>
            </a:custGeom>
            <a:blipFill>
              <a:blip r:embed="rId3"/>
              <a:stretch>
                <a:fillRect l="-25117" t="0" r="-25117" b="0"/>
              </a:stretch>
            </a:blipFill>
          </p:spPr>
        </p:sp>
      </p:grpSp>
      <p:sp>
        <p:nvSpPr>
          <p:cNvPr name="TextBox 11" id="11"/>
          <p:cNvSpPr txBox="true"/>
          <p:nvPr/>
        </p:nvSpPr>
        <p:spPr>
          <a:xfrm rot="0">
            <a:off x="1028700" y="1689351"/>
            <a:ext cx="11086878" cy="1876425"/>
          </a:xfrm>
          <a:prstGeom prst="rect">
            <a:avLst/>
          </a:prstGeom>
        </p:spPr>
        <p:txBody>
          <a:bodyPr anchor="t" rtlCol="false" tIns="0" lIns="0" bIns="0" rIns="0">
            <a:spAutoFit/>
          </a:bodyPr>
          <a:lstStyle/>
          <a:p>
            <a:pPr algn="l">
              <a:lnSpc>
                <a:spcPts val="7358"/>
              </a:lnSpc>
            </a:pPr>
            <a:r>
              <a:rPr lang="en-US" sz="6131" spc="220" b="true">
                <a:solidFill>
                  <a:srgbClr val="2A2E3A"/>
                </a:solidFill>
                <a:latin typeface="Montserrat Classic Bold"/>
                <a:ea typeface="Montserrat Classic Bold"/>
                <a:cs typeface="Montserrat Classic Bold"/>
                <a:sym typeface="Montserrat Classic Bold"/>
              </a:rPr>
              <a:t>Message from the CEO</a:t>
            </a:r>
          </a:p>
          <a:p>
            <a:pPr algn="l" marL="0" indent="0" lvl="0">
              <a:lnSpc>
                <a:spcPts val="7358"/>
              </a:lnSpc>
              <a:spcBef>
                <a:spcPct val="0"/>
              </a:spcBef>
            </a:pPr>
          </a:p>
        </p:txBody>
      </p:sp>
      <p:grpSp>
        <p:nvGrpSpPr>
          <p:cNvPr name="Group 12" id="12"/>
          <p:cNvGrpSpPr/>
          <p:nvPr/>
        </p:nvGrpSpPr>
        <p:grpSpPr>
          <a:xfrm rot="0">
            <a:off x="-2001494" y="8323039"/>
            <a:ext cx="4723978" cy="4723978"/>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6486578" y="7475317"/>
            <a:ext cx="772722" cy="772722"/>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283719" y="590544"/>
            <a:ext cx="11318551" cy="2809875"/>
          </a:xfrm>
          <a:prstGeom prst="rect">
            <a:avLst/>
          </a:prstGeom>
        </p:spPr>
        <p:txBody>
          <a:bodyPr anchor="t" rtlCol="false" tIns="0" lIns="0" bIns="0" rIns="0">
            <a:spAutoFit/>
          </a:bodyPr>
          <a:lstStyle/>
          <a:p>
            <a:pPr algn="l">
              <a:lnSpc>
                <a:spcPts val="7358"/>
              </a:lnSpc>
            </a:pPr>
            <a:r>
              <a:rPr lang="en-US" sz="6131" spc="220" b="true">
                <a:solidFill>
                  <a:srgbClr val="0063A1"/>
                </a:solidFill>
                <a:latin typeface="Montserrat Classic Bold"/>
                <a:ea typeface="Montserrat Classic Bold"/>
                <a:cs typeface="Montserrat Classic Bold"/>
                <a:sym typeface="Montserrat Classic Bold"/>
              </a:rPr>
              <a:t>WHY YOU SHOULD PARTNER WITH US?</a:t>
            </a:r>
          </a:p>
          <a:p>
            <a:pPr algn="l" marL="0" indent="0" lvl="0">
              <a:lnSpc>
                <a:spcPts val="7358"/>
              </a:lnSpc>
              <a:spcBef>
                <a:spcPct val="0"/>
              </a:spcBef>
            </a:pPr>
          </a:p>
        </p:txBody>
      </p:sp>
      <p:sp>
        <p:nvSpPr>
          <p:cNvPr name="TextBox 3" id="3"/>
          <p:cNvSpPr txBox="true"/>
          <p:nvPr/>
        </p:nvSpPr>
        <p:spPr>
          <a:xfrm rot="0">
            <a:off x="7012636" y="3928140"/>
            <a:ext cx="10528180" cy="5330160"/>
          </a:xfrm>
          <a:prstGeom prst="rect">
            <a:avLst/>
          </a:prstGeom>
        </p:spPr>
        <p:txBody>
          <a:bodyPr anchor="t" rtlCol="false" tIns="0" lIns="0" bIns="0" rIns="0">
            <a:spAutoFit/>
          </a:bodyPr>
          <a:lstStyle/>
          <a:p>
            <a:pPr algn="l" marL="599378" indent="-299689" lvl="1">
              <a:lnSpc>
                <a:spcPts val="3886"/>
              </a:lnSpc>
              <a:buFont typeface="Arial"/>
              <a:buChar char="•"/>
            </a:pPr>
            <a:r>
              <a:rPr lang="en-US" sz="2776" spc="61">
                <a:solidFill>
                  <a:srgbClr val="2A2E3A"/>
                </a:solidFill>
                <a:latin typeface="Montserrat Classic"/>
                <a:ea typeface="Montserrat Classic"/>
                <a:cs typeface="Montserrat Classic"/>
                <a:sym typeface="Montserrat Classic"/>
              </a:rPr>
              <a:t>We choose </a:t>
            </a:r>
            <a:r>
              <a:rPr lang="en-US" b="true" sz="2776" spc="61">
                <a:solidFill>
                  <a:srgbClr val="2A2E3A"/>
                </a:solidFill>
                <a:latin typeface="Montserrat Classic Bold"/>
                <a:ea typeface="Montserrat Classic Bold"/>
                <a:cs typeface="Montserrat Classic Bold"/>
                <a:sym typeface="Montserrat Classic Bold"/>
              </a:rPr>
              <a:t>quality over quantity</a:t>
            </a:r>
            <a:r>
              <a:rPr lang="en-US" sz="2776" spc="61">
                <a:solidFill>
                  <a:srgbClr val="2A2E3A"/>
                </a:solidFill>
                <a:latin typeface="Montserrat Classic"/>
                <a:ea typeface="Montserrat Classic"/>
                <a:cs typeface="Montserrat Classic"/>
                <a:sym typeface="Montserrat Classic"/>
              </a:rPr>
              <a:t>. Unlike other mortgage companies we do not take as many cases as possible, we are a boutique company, which helps us to </a:t>
            </a:r>
            <a:r>
              <a:rPr lang="en-US" b="true" sz="2776" spc="61">
                <a:solidFill>
                  <a:srgbClr val="2A2E3A"/>
                </a:solidFill>
                <a:latin typeface="Montserrat Classic Bold"/>
                <a:ea typeface="Montserrat Classic Bold"/>
                <a:cs typeface="Montserrat Classic Bold"/>
                <a:sym typeface="Montserrat Classic Bold"/>
              </a:rPr>
              <a:t>really prioritise each client’s case</a:t>
            </a:r>
            <a:r>
              <a:rPr lang="en-US" sz="2776" spc="61">
                <a:solidFill>
                  <a:srgbClr val="2A2E3A"/>
                </a:solidFill>
                <a:latin typeface="Montserrat Classic"/>
                <a:ea typeface="Montserrat Classic"/>
                <a:cs typeface="Montserrat Classic"/>
                <a:sym typeface="Montserrat Classic"/>
              </a:rPr>
              <a:t>. </a:t>
            </a:r>
          </a:p>
          <a:p>
            <a:pPr algn="l">
              <a:lnSpc>
                <a:spcPts val="3886"/>
              </a:lnSpc>
            </a:pPr>
          </a:p>
          <a:p>
            <a:pPr algn="l" marL="599378" indent="-299689" lvl="1">
              <a:lnSpc>
                <a:spcPts val="3886"/>
              </a:lnSpc>
              <a:buFont typeface="Arial"/>
              <a:buChar char="•"/>
            </a:pPr>
            <a:r>
              <a:rPr lang="en-US" sz="2776" spc="61">
                <a:solidFill>
                  <a:srgbClr val="2A2E3A"/>
                </a:solidFill>
                <a:latin typeface="Montserrat Classic"/>
                <a:ea typeface="Montserrat Classic"/>
                <a:cs typeface="Montserrat Classic"/>
                <a:sym typeface="Montserrat Classic"/>
              </a:rPr>
              <a:t>We work with </a:t>
            </a:r>
            <a:r>
              <a:rPr lang="en-US" b="true" sz="2776" spc="61">
                <a:solidFill>
                  <a:srgbClr val="2A2E3A"/>
                </a:solidFill>
                <a:latin typeface="Montserrat Classic Bold"/>
                <a:ea typeface="Montserrat Classic Bold"/>
                <a:cs typeface="Montserrat Classic Bold"/>
                <a:sym typeface="Montserrat Classic Bold"/>
              </a:rPr>
              <a:t>all banks in UAE</a:t>
            </a:r>
            <a:r>
              <a:rPr lang="en-US" sz="2776" spc="61">
                <a:solidFill>
                  <a:srgbClr val="2A2E3A"/>
                </a:solidFill>
                <a:latin typeface="Montserrat Classic"/>
                <a:ea typeface="Montserrat Classic"/>
                <a:cs typeface="Montserrat Classic"/>
                <a:sym typeface="Montserrat Classic"/>
              </a:rPr>
              <a:t> and have </a:t>
            </a:r>
            <a:r>
              <a:rPr lang="en-US" b="true" sz="2776" spc="61">
                <a:solidFill>
                  <a:srgbClr val="2A2E3A"/>
                </a:solidFill>
                <a:latin typeface="Montserrat Classic Bold"/>
                <a:ea typeface="Montserrat Classic Bold"/>
                <a:cs typeface="Montserrat Classic Bold"/>
                <a:sym typeface="Montserrat Classic Bold"/>
              </a:rPr>
              <a:t>exclusive rates</a:t>
            </a:r>
            <a:r>
              <a:rPr lang="en-US" sz="2776" spc="61">
                <a:solidFill>
                  <a:srgbClr val="2A2E3A"/>
                </a:solidFill>
                <a:latin typeface="Montserrat Classic"/>
                <a:ea typeface="Montserrat Classic"/>
                <a:cs typeface="Montserrat Classic"/>
                <a:sym typeface="Montserrat Classic"/>
              </a:rPr>
              <a:t> with few of them</a:t>
            </a:r>
          </a:p>
          <a:p>
            <a:pPr algn="l">
              <a:lnSpc>
                <a:spcPts val="3886"/>
              </a:lnSpc>
            </a:pPr>
          </a:p>
          <a:p>
            <a:pPr algn="l" marL="599378" indent="-299689" lvl="1">
              <a:lnSpc>
                <a:spcPts val="3886"/>
              </a:lnSpc>
              <a:buFont typeface="Arial"/>
              <a:buChar char="•"/>
            </a:pPr>
            <a:r>
              <a:rPr lang="en-US" sz="2776" spc="61">
                <a:solidFill>
                  <a:srgbClr val="2A2E3A"/>
                </a:solidFill>
                <a:latin typeface="Montserrat Classic"/>
                <a:ea typeface="Montserrat Classic"/>
                <a:cs typeface="Montserrat Classic"/>
                <a:sym typeface="Montserrat Classic"/>
              </a:rPr>
              <a:t>We pay one of </a:t>
            </a:r>
            <a:r>
              <a:rPr lang="en-US" b="true" sz="2776" spc="61">
                <a:solidFill>
                  <a:srgbClr val="2A2E3A"/>
                </a:solidFill>
                <a:latin typeface="Montserrat Classic Bold"/>
                <a:ea typeface="Montserrat Classic Bold"/>
                <a:cs typeface="Montserrat Classic Bold"/>
                <a:sym typeface="Montserrat Classic Bold"/>
              </a:rPr>
              <a:t>the highest commissions</a:t>
            </a:r>
            <a:r>
              <a:rPr lang="en-US" sz="2776" spc="61">
                <a:solidFill>
                  <a:srgbClr val="2A2E3A"/>
                </a:solidFill>
                <a:latin typeface="Montserrat Classic"/>
                <a:ea typeface="Montserrat Classic"/>
                <a:cs typeface="Montserrat Classic"/>
                <a:sym typeface="Montserrat Classic"/>
              </a:rPr>
              <a:t> in the market</a:t>
            </a:r>
          </a:p>
          <a:p>
            <a:pPr algn="l" marL="0" indent="0" lvl="0">
              <a:lnSpc>
                <a:spcPts val="3886"/>
              </a:lnSpc>
              <a:spcBef>
                <a:spcPct val="0"/>
              </a:spcBef>
            </a:pPr>
          </a:p>
        </p:txBody>
      </p:sp>
      <p:sp>
        <p:nvSpPr>
          <p:cNvPr name="Freeform 4" id="4"/>
          <p:cNvSpPr/>
          <p:nvPr/>
        </p:nvSpPr>
        <p:spPr>
          <a:xfrm flipH="false" flipV="false" rot="5826478">
            <a:off x="-4070563" y="2299434"/>
            <a:ext cx="14236019" cy="7411593"/>
          </a:xfrm>
          <a:custGeom>
            <a:avLst/>
            <a:gdLst/>
            <a:ahLst/>
            <a:cxnLst/>
            <a:rect r="r" b="b" t="t" l="l"/>
            <a:pathLst>
              <a:path h="7411593" w="14236019">
                <a:moveTo>
                  <a:pt x="0" y="0"/>
                </a:moveTo>
                <a:lnTo>
                  <a:pt x="14236019" y="0"/>
                </a:lnTo>
                <a:lnTo>
                  <a:pt x="14236019" y="7411593"/>
                </a:lnTo>
                <a:lnTo>
                  <a:pt x="0" y="74115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7605542" y="-1399136"/>
            <a:ext cx="13623274" cy="13623220"/>
            <a:chOff x="0" y="0"/>
            <a:chExt cx="6350000" cy="6349975"/>
          </a:xfrm>
        </p:grpSpPr>
        <p:sp>
          <p:nvSpPr>
            <p:cNvPr name="Freeform 6" id="6"/>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7393" t="0" r="-42418"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38200" y="1464800"/>
            <a:ext cx="471000" cy="471000"/>
            <a:chOff x="0" y="0"/>
            <a:chExt cx="628000" cy="628000"/>
          </a:xfrm>
        </p:grpSpPr>
        <p:sp>
          <p:nvSpPr>
            <p:cNvPr name="Freeform 3" id="3"/>
            <p:cNvSpPr/>
            <p:nvPr/>
          </p:nvSpPr>
          <p:spPr>
            <a:xfrm flipH="false" flipV="false" rot="0">
              <a:off x="0" y="0"/>
              <a:ext cx="628015" cy="628015"/>
            </a:xfrm>
            <a:custGeom>
              <a:avLst/>
              <a:gdLst/>
              <a:ahLst/>
              <a:cxnLst/>
              <a:rect r="r" b="b" t="t" l="l"/>
              <a:pathLst>
                <a:path h="628015" w="628015">
                  <a:moveTo>
                    <a:pt x="0" y="313944"/>
                  </a:moveTo>
                  <a:cubicBezTo>
                    <a:pt x="0" y="140589"/>
                    <a:pt x="140589" y="0"/>
                    <a:pt x="313944" y="0"/>
                  </a:cubicBezTo>
                  <a:cubicBezTo>
                    <a:pt x="487299" y="0"/>
                    <a:pt x="628015" y="140589"/>
                    <a:pt x="628015" y="313944"/>
                  </a:cubicBezTo>
                  <a:cubicBezTo>
                    <a:pt x="628015" y="487299"/>
                    <a:pt x="487426" y="628015"/>
                    <a:pt x="313944" y="628015"/>
                  </a:cubicBezTo>
                  <a:cubicBezTo>
                    <a:pt x="140462" y="628015"/>
                    <a:pt x="0" y="487426"/>
                    <a:pt x="0" y="313944"/>
                  </a:cubicBezTo>
                  <a:close/>
                </a:path>
              </a:pathLst>
            </a:custGeom>
            <a:solidFill>
              <a:srgbClr val="0063A1"/>
            </a:solidFill>
          </p:spPr>
        </p:sp>
      </p:grpSp>
      <p:grpSp>
        <p:nvGrpSpPr>
          <p:cNvPr name="Group 4" id="4"/>
          <p:cNvGrpSpPr/>
          <p:nvPr/>
        </p:nvGrpSpPr>
        <p:grpSpPr>
          <a:xfrm rot="0">
            <a:off x="190500" y="1464800"/>
            <a:ext cx="471000" cy="471000"/>
            <a:chOff x="0" y="0"/>
            <a:chExt cx="628000" cy="628000"/>
          </a:xfrm>
        </p:grpSpPr>
        <p:sp>
          <p:nvSpPr>
            <p:cNvPr name="Freeform 5" id="5"/>
            <p:cNvSpPr/>
            <p:nvPr/>
          </p:nvSpPr>
          <p:spPr>
            <a:xfrm flipH="false" flipV="false" rot="0">
              <a:off x="0" y="0"/>
              <a:ext cx="628015" cy="628015"/>
            </a:xfrm>
            <a:custGeom>
              <a:avLst/>
              <a:gdLst/>
              <a:ahLst/>
              <a:cxnLst/>
              <a:rect r="r" b="b" t="t" l="l"/>
              <a:pathLst>
                <a:path h="628015" w="628015">
                  <a:moveTo>
                    <a:pt x="0" y="313944"/>
                  </a:moveTo>
                  <a:cubicBezTo>
                    <a:pt x="0" y="140589"/>
                    <a:pt x="140589" y="0"/>
                    <a:pt x="313944" y="0"/>
                  </a:cubicBezTo>
                  <a:cubicBezTo>
                    <a:pt x="487299" y="0"/>
                    <a:pt x="628015" y="140589"/>
                    <a:pt x="628015" y="313944"/>
                  </a:cubicBezTo>
                  <a:cubicBezTo>
                    <a:pt x="628015" y="487299"/>
                    <a:pt x="487426" y="628015"/>
                    <a:pt x="313944" y="628015"/>
                  </a:cubicBezTo>
                  <a:cubicBezTo>
                    <a:pt x="140462" y="628015"/>
                    <a:pt x="0" y="487426"/>
                    <a:pt x="0" y="313944"/>
                  </a:cubicBezTo>
                  <a:close/>
                </a:path>
              </a:pathLst>
            </a:custGeom>
            <a:solidFill>
              <a:srgbClr val="006BB6"/>
            </a:solidFill>
          </p:spPr>
        </p:sp>
      </p:grpSp>
      <p:grpSp>
        <p:nvGrpSpPr>
          <p:cNvPr name="Group 6" id="6"/>
          <p:cNvGrpSpPr/>
          <p:nvPr/>
        </p:nvGrpSpPr>
        <p:grpSpPr>
          <a:xfrm rot="0">
            <a:off x="13974498" y="2679160"/>
            <a:ext cx="1459778" cy="1459778"/>
            <a:chOff x="0" y="0"/>
            <a:chExt cx="1752800" cy="1752800"/>
          </a:xfrm>
        </p:grpSpPr>
        <p:sp>
          <p:nvSpPr>
            <p:cNvPr name="Freeform 7" id="7"/>
            <p:cNvSpPr/>
            <p:nvPr/>
          </p:nvSpPr>
          <p:spPr>
            <a:xfrm flipH="false" flipV="false" rot="0">
              <a:off x="0" y="0"/>
              <a:ext cx="1752854" cy="1752854"/>
            </a:xfrm>
            <a:custGeom>
              <a:avLst/>
              <a:gdLst/>
              <a:ahLst/>
              <a:cxnLst/>
              <a:rect r="r" b="b" t="t" l="l"/>
              <a:pathLst>
                <a:path h="1752854" w="1752854">
                  <a:moveTo>
                    <a:pt x="0" y="876427"/>
                  </a:moveTo>
                  <a:cubicBezTo>
                    <a:pt x="0" y="392430"/>
                    <a:pt x="392430" y="0"/>
                    <a:pt x="876427" y="0"/>
                  </a:cubicBezTo>
                  <a:cubicBezTo>
                    <a:pt x="1360424" y="0"/>
                    <a:pt x="1752854" y="392430"/>
                    <a:pt x="1752854" y="876427"/>
                  </a:cubicBezTo>
                  <a:cubicBezTo>
                    <a:pt x="1752854" y="1360424"/>
                    <a:pt x="1360424" y="1752854"/>
                    <a:pt x="876427" y="1752854"/>
                  </a:cubicBezTo>
                  <a:cubicBezTo>
                    <a:pt x="392430" y="1752854"/>
                    <a:pt x="0" y="1360424"/>
                    <a:pt x="0" y="876427"/>
                  </a:cubicBezTo>
                  <a:close/>
                </a:path>
              </a:pathLst>
            </a:custGeom>
            <a:solidFill>
              <a:srgbClr val="006BB6"/>
            </a:solidFill>
          </p:spPr>
        </p:sp>
      </p:grpSp>
      <p:grpSp>
        <p:nvGrpSpPr>
          <p:cNvPr name="Group 8" id="8"/>
          <p:cNvGrpSpPr/>
          <p:nvPr/>
        </p:nvGrpSpPr>
        <p:grpSpPr>
          <a:xfrm rot="0">
            <a:off x="4389033" y="2679174"/>
            <a:ext cx="1459778" cy="1459778"/>
            <a:chOff x="0" y="0"/>
            <a:chExt cx="1752800" cy="1752800"/>
          </a:xfrm>
        </p:grpSpPr>
        <p:sp>
          <p:nvSpPr>
            <p:cNvPr name="Freeform 9" id="9"/>
            <p:cNvSpPr/>
            <p:nvPr/>
          </p:nvSpPr>
          <p:spPr>
            <a:xfrm flipH="false" flipV="false" rot="0">
              <a:off x="0" y="0"/>
              <a:ext cx="1752854" cy="1752854"/>
            </a:xfrm>
            <a:custGeom>
              <a:avLst/>
              <a:gdLst/>
              <a:ahLst/>
              <a:cxnLst/>
              <a:rect r="r" b="b" t="t" l="l"/>
              <a:pathLst>
                <a:path h="1752854" w="1752854">
                  <a:moveTo>
                    <a:pt x="0" y="876427"/>
                  </a:moveTo>
                  <a:cubicBezTo>
                    <a:pt x="0" y="392430"/>
                    <a:pt x="392430" y="0"/>
                    <a:pt x="876427" y="0"/>
                  </a:cubicBezTo>
                  <a:cubicBezTo>
                    <a:pt x="1360424" y="0"/>
                    <a:pt x="1752854" y="392430"/>
                    <a:pt x="1752854" y="876427"/>
                  </a:cubicBezTo>
                  <a:cubicBezTo>
                    <a:pt x="1752854" y="1360424"/>
                    <a:pt x="1360424" y="1752854"/>
                    <a:pt x="876427" y="1752854"/>
                  </a:cubicBezTo>
                  <a:cubicBezTo>
                    <a:pt x="392430" y="1752854"/>
                    <a:pt x="0" y="1360424"/>
                    <a:pt x="0" y="876427"/>
                  </a:cubicBezTo>
                  <a:close/>
                </a:path>
              </a:pathLst>
            </a:custGeom>
            <a:solidFill>
              <a:srgbClr val="006BB6"/>
            </a:solidFill>
          </p:spPr>
        </p:sp>
      </p:grpSp>
      <p:sp>
        <p:nvSpPr>
          <p:cNvPr name="TextBox 10" id="10"/>
          <p:cNvSpPr txBox="true"/>
          <p:nvPr/>
        </p:nvSpPr>
        <p:spPr>
          <a:xfrm rot="0">
            <a:off x="8215219" y="2787033"/>
            <a:ext cx="3691918" cy="1209675"/>
          </a:xfrm>
          <a:prstGeom prst="rect">
            <a:avLst/>
          </a:prstGeom>
        </p:spPr>
        <p:txBody>
          <a:bodyPr anchor="t" rtlCol="false" tIns="0" lIns="0" bIns="0" rIns="0">
            <a:spAutoFit/>
          </a:bodyPr>
          <a:lstStyle/>
          <a:p>
            <a:pPr algn="ctr">
              <a:lnSpc>
                <a:spcPts val="9594"/>
              </a:lnSpc>
            </a:pPr>
            <a:r>
              <a:rPr lang="en-US" sz="7995">
                <a:solidFill>
                  <a:srgbClr val="434343"/>
                </a:solidFill>
                <a:latin typeface="Montserrat Classic"/>
                <a:ea typeface="Montserrat Classic"/>
                <a:cs typeface="Montserrat Classic"/>
                <a:sym typeface="Montserrat Classic"/>
              </a:rPr>
              <a:t>2</a:t>
            </a:r>
          </a:p>
        </p:txBody>
      </p:sp>
      <p:sp>
        <p:nvSpPr>
          <p:cNvPr name="TextBox 11" id="11"/>
          <p:cNvSpPr txBox="true"/>
          <p:nvPr/>
        </p:nvSpPr>
        <p:spPr>
          <a:xfrm rot="0">
            <a:off x="12858427" y="2804225"/>
            <a:ext cx="3691918" cy="1209675"/>
          </a:xfrm>
          <a:prstGeom prst="rect">
            <a:avLst/>
          </a:prstGeom>
        </p:spPr>
        <p:txBody>
          <a:bodyPr anchor="t" rtlCol="false" tIns="0" lIns="0" bIns="0" rIns="0">
            <a:spAutoFit/>
          </a:bodyPr>
          <a:lstStyle/>
          <a:p>
            <a:pPr algn="ctr">
              <a:lnSpc>
                <a:spcPts val="9594"/>
              </a:lnSpc>
            </a:pPr>
            <a:r>
              <a:rPr lang="en-US" sz="7995">
                <a:solidFill>
                  <a:srgbClr val="FFFFFF"/>
                </a:solidFill>
                <a:latin typeface="Montserrat Classic"/>
                <a:ea typeface="Montserrat Classic"/>
                <a:cs typeface="Montserrat Classic"/>
                <a:sym typeface="Montserrat Classic"/>
              </a:rPr>
              <a:t>3</a:t>
            </a:r>
          </a:p>
        </p:txBody>
      </p:sp>
      <p:sp>
        <p:nvSpPr>
          <p:cNvPr name="TextBox 12" id="12"/>
          <p:cNvSpPr txBox="true"/>
          <p:nvPr/>
        </p:nvSpPr>
        <p:spPr>
          <a:xfrm rot="0">
            <a:off x="12897423" y="4648583"/>
            <a:ext cx="3691918" cy="466725"/>
          </a:xfrm>
          <a:prstGeom prst="rect">
            <a:avLst/>
          </a:prstGeom>
        </p:spPr>
        <p:txBody>
          <a:bodyPr anchor="t" rtlCol="false" tIns="0" lIns="0" bIns="0" rIns="0">
            <a:spAutoFit/>
          </a:bodyPr>
          <a:lstStyle/>
          <a:p>
            <a:pPr algn="ctr">
              <a:lnSpc>
                <a:spcPts val="3731"/>
              </a:lnSpc>
            </a:pPr>
            <a:r>
              <a:rPr lang="en-US" sz="3109">
                <a:solidFill>
                  <a:srgbClr val="434343"/>
                </a:solidFill>
                <a:latin typeface="Montserrat Classic"/>
                <a:ea typeface="Montserrat Classic"/>
                <a:cs typeface="Montserrat Classic"/>
                <a:sym typeface="Montserrat Classic"/>
              </a:rPr>
              <a:t>Remortgage</a:t>
            </a:r>
          </a:p>
        </p:txBody>
      </p:sp>
      <p:sp>
        <p:nvSpPr>
          <p:cNvPr name="TextBox 13" id="13"/>
          <p:cNvSpPr txBox="true"/>
          <p:nvPr/>
        </p:nvSpPr>
        <p:spPr>
          <a:xfrm rot="0">
            <a:off x="12897423" y="5352833"/>
            <a:ext cx="4585703" cy="3200400"/>
          </a:xfrm>
          <a:prstGeom prst="rect">
            <a:avLst/>
          </a:prstGeom>
        </p:spPr>
        <p:txBody>
          <a:bodyPr anchor="t" rtlCol="false" tIns="0" lIns="0" bIns="0" rIns="0">
            <a:spAutoFit/>
          </a:bodyPr>
          <a:lstStyle/>
          <a:p>
            <a:pPr algn="l">
              <a:lnSpc>
                <a:spcPts val="3198"/>
              </a:lnSpc>
            </a:pPr>
            <a:r>
              <a:rPr lang="en-US" sz="2665">
                <a:solidFill>
                  <a:srgbClr val="494B51"/>
                </a:solidFill>
                <a:latin typeface="Montserrat Classic"/>
                <a:ea typeface="Montserrat Classic"/>
                <a:cs typeface="Montserrat Classic"/>
                <a:sym typeface="Montserrat Classic"/>
              </a:rPr>
              <a:t>Refinancing your client’s home is simply getting a better mortgage deal to replace the original mortgage. Refinancing is done to allow a borrower get a better rate to save on interest.</a:t>
            </a:r>
          </a:p>
        </p:txBody>
      </p:sp>
      <p:sp>
        <p:nvSpPr>
          <p:cNvPr name="TextBox 14" id="14"/>
          <p:cNvSpPr txBox="true"/>
          <p:nvPr/>
        </p:nvSpPr>
        <p:spPr>
          <a:xfrm rot="0">
            <a:off x="3272963" y="2804225"/>
            <a:ext cx="3691918" cy="1209675"/>
          </a:xfrm>
          <a:prstGeom prst="rect">
            <a:avLst/>
          </a:prstGeom>
        </p:spPr>
        <p:txBody>
          <a:bodyPr anchor="t" rtlCol="false" tIns="0" lIns="0" bIns="0" rIns="0">
            <a:spAutoFit/>
          </a:bodyPr>
          <a:lstStyle/>
          <a:p>
            <a:pPr algn="ctr">
              <a:lnSpc>
                <a:spcPts val="9594"/>
              </a:lnSpc>
            </a:pPr>
            <a:r>
              <a:rPr lang="en-US" sz="7995">
                <a:solidFill>
                  <a:srgbClr val="FFFFFF"/>
                </a:solidFill>
                <a:latin typeface="Montserrat Classic"/>
                <a:ea typeface="Montserrat Classic"/>
                <a:cs typeface="Montserrat Classic"/>
                <a:sym typeface="Montserrat Classic"/>
              </a:rPr>
              <a:t>1</a:t>
            </a:r>
          </a:p>
        </p:txBody>
      </p:sp>
      <p:sp>
        <p:nvSpPr>
          <p:cNvPr name="TextBox 15" id="15"/>
          <p:cNvSpPr txBox="true"/>
          <p:nvPr/>
        </p:nvSpPr>
        <p:spPr>
          <a:xfrm rot="0">
            <a:off x="3103388" y="5421731"/>
            <a:ext cx="4343040" cy="3200400"/>
          </a:xfrm>
          <a:prstGeom prst="rect">
            <a:avLst/>
          </a:prstGeom>
        </p:spPr>
        <p:txBody>
          <a:bodyPr anchor="t" rtlCol="false" tIns="0" lIns="0" bIns="0" rIns="0">
            <a:spAutoFit/>
          </a:bodyPr>
          <a:lstStyle/>
          <a:p>
            <a:pPr algn="l">
              <a:lnSpc>
                <a:spcPts val="3198"/>
              </a:lnSpc>
            </a:pPr>
            <a:r>
              <a:rPr lang="en-US" sz="2665">
                <a:solidFill>
                  <a:srgbClr val="494B51"/>
                </a:solidFill>
                <a:latin typeface="Montserrat Classic"/>
                <a:ea typeface="Montserrat Classic"/>
                <a:cs typeface="Montserrat Classic"/>
                <a:sym typeface="Montserrat Classic"/>
              </a:rPr>
              <a:t>Whether It's your client’s first or second mortgage we are here to help them to get the best possible rates and conditions and guide them through the whole process of getting the new property.</a:t>
            </a:r>
          </a:p>
        </p:txBody>
      </p:sp>
      <p:sp>
        <p:nvSpPr>
          <p:cNvPr name="TextBox 16" id="16"/>
          <p:cNvSpPr txBox="true"/>
          <p:nvPr/>
        </p:nvSpPr>
        <p:spPr>
          <a:xfrm rot="0">
            <a:off x="8000406" y="5421734"/>
            <a:ext cx="4031045" cy="3200400"/>
          </a:xfrm>
          <a:prstGeom prst="rect">
            <a:avLst/>
          </a:prstGeom>
        </p:spPr>
        <p:txBody>
          <a:bodyPr anchor="t" rtlCol="false" tIns="0" lIns="0" bIns="0" rIns="0">
            <a:spAutoFit/>
          </a:bodyPr>
          <a:lstStyle/>
          <a:p>
            <a:pPr algn="l">
              <a:lnSpc>
                <a:spcPts val="3198"/>
              </a:lnSpc>
            </a:pPr>
            <a:r>
              <a:rPr lang="en-US" sz="2665">
                <a:solidFill>
                  <a:srgbClr val="494B51"/>
                </a:solidFill>
                <a:latin typeface="Montserrat Classic"/>
                <a:ea typeface="Montserrat Classic"/>
                <a:cs typeface="Montserrat Classic"/>
                <a:sym typeface="Montserrat Classic"/>
              </a:rPr>
              <a:t>Releasing equity from the  property can be a good idea to renovate the property or fund another purchase. Your clients can avail up to 70-80% loan to value of their existing property</a:t>
            </a:r>
          </a:p>
        </p:txBody>
      </p:sp>
      <p:sp>
        <p:nvSpPr>
          <p:cNvPr name="TextBox 17" id="17"/>
          <p:cNvSpPr txBox="true"/>
          <p:nvPr/>
        </p:nvSpPr>
        <p:spPr>
          <a:xfrm rot="0">
            <a:off x="3272951" y="4648583"/>
            <a:ext cx="3691918" cy="466725"/>
          </a:xfrm>
          <a:prstGeom prst="rect">
            <a:avLst/>
          </a:prstGeom>
        </p:spPr>
        <p:txBody>
          <a:bodyPr anchor="t" rtlCol="false" tIns="0" lIns="0" bIns="0" rIns="0">
            <a:spAutoFit/>
          </a:bodyPr>
          <a:lstStyle/>
          <a:p>
            <a:pPr algn="ctr">
              <a:lnSpc>
                <a:spcPts val="3731"/>
              </a:lnSpc>
            </a:pPr>
            <a:r>
              <a:rPr lang="en-US" sz="3109">
                <a:solidFill>
                  <a:srgbClr val="434343"/>
                </a:solidFill>
                <a:latin typeface="Montserrat Classic"/>
                <a:ea typeface="Montserrat Classic"/>
                <a:cs typeface="Montserrat Classic"/>
                <a:sym typeface="Montserrat Classic"/>
              </a:rPr>
              <a:t>New Purchase</a:t>
            </a:r>
          </a:p>
        </p:txBody>
      </p:sp>
      <p:sp>
        <p:nvSpPr>
          <p:cNvPr name="TextBox 18" id="18"/>
          <p:cNvSpPr txBox="true"/>
          <p:nvPr/>
        </p:nvSpPr>
        <p:spPr>
          <a:xfrm rot="0">
            <a:off x="8169969" y="4648583"/>
            <a:ext cx="3691918" cy="466725"/>
          </a:xfrm>
          <a:prstGeom prst="rect">
            <a:avLst/>
          </a:prstGeom>
        </p:spPr>
        <p:txBody>
          <a:bodyPr anchor="t" rtlCol="false" tIns="0" lIns="0" bIns="0" rIns="0">
            <a:spAutoFit/>
          </a:bodyPr>
          <a:lstStyle/>
          <a:p>
            <a:pPr algn="ctr">
              <a:lnSpc>
                <a:spcPts val="3731"/>
              </a:lnSpc>
            </a:pPr>
            <a:r>
              <a:rPr lang="en-US" sz="3109">
                <a:solidFill>
                  <a:srgbClr val="434343"/>
                </a:solidFill>
                <a:latin typeface="Montserrat Classic"/>
                <a:ea typeface="Montserrat Classic"/>
                <a:cs typeface="Montserrat Classic"/>
                <a:sym typeface="Montserrat Classic"/>
              </a:rPr>
              <a:t>Equity Release</a:t>
            </a:r>
          </a:p>
        </p:txBody>
      </p:sp>
      <p:sp>
        <p:nvSpPr>
          <p:cNvPr name="Freeform 19" id="19"/>
          <p:cNvSpPr/>
          <p:nvPr/>
        </p:nvSpPr>
        <p:spPr>
          <a:xfrm flipH="false" flipV="false" rot="5400000">
            <a:off x="-6918472" y="-2164970"/>
            <a:ext cx="17527781" cy="8795759"/>
          </a:xfrm>
          <a:custGeom>
            <a:avLst/>
            <a:gdLst/>
            <a:ahLst/>
            <a:cxnLst/>
            <a:rect r="r" b="b" t="t" l="l"/>
            <a:pathLst>
              <a:path h="8795759" w="17527781">
                <a:moveTo>
                  <a:pt x="0" y="0"/>
                </a:moveTo>
                <a:lnTo>
                  <a:pt x="17527780" y="0"/>
                </a:lnTo>
                <a:lnTo>
                  <a:pt x="17527780" y="8795759"/>
                </a:lnTo>
                <a:lnTo>
                  <a:pt x="0" y="87957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20" id="20"/>
          <p:cNvSpPr txBox="true"/>
          <p:nvPr/>
        </p:nvSpPr>
        <p:spPr>
          <a:xfrm rot="0">
            <a:off x="5848810" y="811136"/>
            <a:ext cx="7904911" cy="1124664"/>
          </a:xfrm>
          <a:prstGeom prst="rect">
            <a:avLst/>
          </a:prstGeom>
        </p:spPr>
        <p:txBody>
          <a:bodyPr anchor="t" rtlCol="false" tIns="0" lIns="0" bIns="0" rIns="0">
            <a:spAutoFit/>
          </a:bodyPr>
          <a:lstStyle/>
          <a:p>
            <a:pPr algn="l" marL="0" indent="0" lvl="0">
              <a:lnSpc>
                <a:spcPts val="8865"/>
              </a:lnSpc>
              <a:spcBef>
                <a:spcPct val="0"/>
              </a:spcBef>
            </a:pPr>
            <a:r>
              <a:rPr lang="en-US" b="true" sz="7387" spc="265">
                <a:solidFill>
                  <a:srgbClr val="0063A1"/>
                </a:solidFill>
                <a:latin typeface="Montserrat Classic Bold"/>
                <a:ea typeface="Montserrat Classic Bold"/>
                <a:cs typeface="Montserrat Classic Bold"/>
                <a:sym typeface="Montserrat Classic Bold"/>
              </a:rPr>
              <a:t>OUR SERVICES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876263" y="3053196"/>
            <a:ext cx="3324750" cy="1104900"/>
          </a:xfrm>
          <a:prstGeom prst="rect">
            <a:avLst/>
          </a:prstGeom>
        </p:spPr>
        <p:txBody>
          <a:bodyPr anchor="t" rtlCol="false" tIns="0" lIns="0" bIns="0" rIns="0">
            <a:spAutoFit/>
          </a:bodyPr>
          <a:lstStyle/>
          <a:p>
            <a:pPr algn="ctr">
              <a:lnSpc>
                <a:spcPts val="8640"/>
              </a:lnSpc>
            </a:pPr>
            <a:r>
              <a:rPr lang="en-US" sz="7200">
                <a:solidFill>
                  <a:srgbClr val="494B51"/>
                </a:solidFill>
                <a:latin typeface="Montserrat Classic"/>
                <a:ea typeface="Montserrat Classic"/>
                <a:cs typeface="Montserrat Classic"/>
                <a:sym typeface="Montserrat Classic"/>
              </a:rPr>
              <a:t>4</a:t>
            </a:r>
          </a:p>
        </p:txBody>
      </p:sp>
      <p:sp>
        <p:nvSpPr>
          <p:cNvPr name="TextBox 3" id="3"/>
          <p:cNvSpPr txBox="true"/>
          <p:nvPr/>
        </p:nvSpPr>
        <p:spPr>
          <a:xfrm rot="0">
            <a:off x="2492288" y="4740802"/>
            <a:ext cx="4461750" cy="419100"/>
          </a:xfrm>
          <a:prstGeom prst="rect">
            <a:avLst/>
          </a:prstGeom>
        </p:spPr>
        <p:txBody>
          <a:bodyPr anchor="t" rtlCol="false" tIns="0" lIns="0" bIns="0" rIns="0">
            <a:spAutoFit/>
          </a:bodyPr>
          <a:lstStyle/>
          <a:p>
            <a:pPr algn="ctr">
              <a:lnSpc>
                <a:spcPts val="3359"/>
              </a:lnSpc>
            </a:pPr>
            <a:r>
              <a:rPr lang="en-US" sz="2799">
                <a:solidFill>
                  <a:srgbClr val="494B51"/>
                </a:solidFill>
                <a:latin typeface="Montserrat Classic"/>
                <a:ea typeface="Montserrat Classic"/>
                <a:cs typeface="Montserrat Classic"/>
                <a:sym typeface="Montserrat Classic"/>
              </a:rPr>
              <a:t>Non-Resident Mortgage</a:t>
            </a:r>
          </a:p>
        </p:txBody>
      </p:sp>
      <p:sp>
        <p:nvSpPr>
          <p:cNvPr name="TextBox 4" id="4"/>
          <p:cNvSpPr txBox="true"/>
          <p:nvPr/>
        </p:nvSpPr>
        <p:spPr>
          <a:xfrm rot="0">
            <a:off x="7748981" y="4422355"/>
            <a:ext cx="4461750" cy="838200"/>
          </a:xfrm>
          <a:prstGeom prst="rect">
            <a:avLst/>
          </a:prstGeom>
        </p:spPr>
        <p:txBody>
          <a:bodyPr anchor="t" rtlCol="false" tIns="0" lIns="0" bIns="0" rIns="0">
            <a:spAutoFit/>
          </a:bodyPr>
          <a:lstStyle/>
          <a:p>
            <a:pPr algn="ctr">
              <a:lnSpc>
                <a:spcPts val="3359"/>
              </a:lnSpc>
            </a:pPr>
            <a:r>
              <a:rPr lang="en-US" sz="2799">
                <a:solidFill>
                  <a:srgbClr val="494B51"/>
                </a:solidFill>
                <a:latin typeface="Montserrat Classic"/>
                <a:ea typeface="Montserrat Classic"/>
                <a:cs typeface="Montserrat Classic"/>
                <a:sym typeface="Montserrat Classic"/>
              </a:rPr>
              <a:t>Loans Against Rental Income</a:t>
            </a:r>
          </a:p>
        </p:txBody>
      </p:sp>
      <p:sp>
        <p:nvSpPr>
          <p:cNvPr name="TextBox 5" id="5"/>
          <p:cNvSpPr txBox="true"/>
          <p:nvPr/>
        </p:nvSpPr>
        <p:spPr>
          <a:xfrm rot="0">
            <a:off x="13233999" y="4379201"/>
            <a:ext cx="4461750" cy="838200"/>
          </a:xfrm>
          <a:prstGeom prst="rect">
            <a:avLst/>
          </a:prstGeom>
        </p:spPr>
        <p:txBody>
          <a:bodyPr anchor="t" rtlCol="false" tIns="0" lIns="0" bIns="0" rIns="0">
            <a:spAutoFit/>
          </a:bodyPr>
          <a:lstStyle/>
          <a:p>
            <a:pPr algn="ctr">
              <a:lnSpc>
                <a:spcPts val="3359"/>
              </a:lnSpc>
            </a:pPr>
            <a:r>
              <a:rPr lang="en-US" sz="2799">
                <a:solidFill>
                  <a:srgbClr val="494B51"/>
                </a:solidFill>
                <a:latin typeface="Montserrat Classic"/>
                <a:ea typeface="Montserrat Classic"/>
                <a:cs typeface="Montserrat Classic"/>
                <a:sym typeface="Montserrat Classic"/>
              </a:rPr>
              <a:t>Construction &amp; Land Financing</a:t>
            </a:r>
          </a:p>
        </p:txBody>
      </p:sp>
      <p:sp>
        <p:nvSpPr>
          <p:cNvPr name="TextBox 6" id="6"/>
          <p:cNvSpPr txBox="true"/>
          <p:nvPr/>
        </p:nvSpPr>
        <p:spPr>
          <a:xfrm rot="0">
            <a:off x="13802501" y="3039073"/>
            <a:ext cx="3324750" cy="1104900"/>
          </a:xfrm>
          <a:prstGeom prst="rect">
            <a:avLst/>
          </a:prstGeom>
        </p:spPr>
        <p:txBody>
          <a:bodyPr anchor="t" rtlCol="false" tIns="0" lIns="0" bIns="0" rIns="0">
            <a:spAutoFit/>
          </a:bodyPr>
          <a:lstStyle/>
          <a:p>
            <a:pPr algn="ctr">
              <a:lnSpc>
                <a:spcPts val="8640"/>
              </a:lnSpc>
            </a:pPr>
            <a:r>
              <a:rPr lang="en-US" sz="7200">
                <a:solidFill>
                  <a:srgbClr val="494B51"/>
                </a:solidFill>
                <a:latin typeface="Montserrat Classic"/>
                <a:ea typeface="Montserrat Classic"/>
                <a:cs typeface="Montserrat Classic"/>
                <a:sym typeface="Montserrat Classic"/>
              </a:rPr>
              <a:t>6</a:t>
            </a:r>
          </a:p>
        </p:txBody>
      </p:sp>
      <p:sp>
        <p:nvSpPr>
          <p:cNvPr name="TextBox 7" id="7"/>
          <p:cNvSpPr txBox="true"/>
          <p:nvPr/>
        </p:nvSpPr>
        <p:spPr>
          <a:xfrm rot="0">
            <a:off x="2771288" y="5740927"/>
            <a:ext cx="4182750" cy="1447800"/>
          </a:xfrm>
          <a:prstGeom prst="rect">
            <a:avLst/>
          </a:prstGeom>
        </p:spPr>
        <p:txBody>
          <a:bodyPr anchor="t" rtlCol="false" tIns="0" lIns="0" bIns="0" rIns="0">
            <a:spAutoFit/>
          </a:bodyPr>
          <a:lstStyle/>
          <a:p>
            <a:pPr algn="l">
              <a:lnSpc>
                <a:spcPts val="2879"/>
              </a:lnSpc>
            </a:pPr>
            <a:r>
              <a:rPr lang="en-US" sz="2400">
                <a:solidFill>
                  <a:srgbClr val="494B51"/>
                </a:solidFill>
                <a:latin typeface="Montserrat Classic"/>
                <a:ea typeface="Montserrat Classic"/>
                <a:cs typeface="Montserrat Classic"/>
                <a:sym typeface="Montserrat Classic"/>
              </a:rPr>
              <a:t>Non-resident can get up to 75% loan to value for purchasing a property in the UAE</a:t>
            </a:r>
          </a:p>
        </p:txBody>
      </p:sp>
      <p:sp>
        <p:nvSpPr>
          <p:cNvPr name="TextBox 8" id="8"/>
          <p:cNvSpPr txBox="true"/>
          <p:nvPr/>
        </p:nvSpPr>
        <p:spPr>
          <a:xfrm rot="0">
            <a:off x="7888481" y="5585005"/>
            <a:ext cx="4322250" cy="2895600"/>
          </a:xfrm>
          <a:prstGeom prst="rect">
            <a:avLst/>
          </a:prstGeom>
        </p:spPr>
        <p:txBody>
          <a:bodyPr anchor="t" rtlCol="false" tIns="0" lIns="0" bIns="0" rIns="0">
            <a:spAutoFit/>
          </a:bodyPr>
          <a:lstStyle/>
          <a:p>
            <a:pPr algn="l">
              <a:lnSpc>
                <a:spcPts val="2879"/>
              </a:lnSpc>
            </a:pPr>
            <a:r>
              <a:rPr lang="en-US" sz="2400">
                <a:solidFill>
                  <a:srgbClr val="494B51"/>
                </a:solidFill>
                <a:latin typeface="Montserrat Classic"/>
                <a:ea typeface="Montserrat Classic"/>
                <a:cs typeface="Montserrat Classic"/>
                <a:sym typeface="Montserrat Classic"/>
              </a:rPr>
              <a:t>The rental income can be used along with other income, such as your client’s salary to increase their borrowing power or else mortgage out of the rental income purely are also available</a:t>
            </a:r>
          </a:p>
        </p:txBody>
      </p:sp>
      <p:sp>
        <p:nvSpPr>
          <p:cNvPr name="Freeform 9" id="9"/>
          <p:cNvSpPr/>
          <p:nvPr/>
        </p:nvSpPr>
        <p:spPr>
          <a:xfrm flipH="false" flipV="false" rot="0">
            <a:off x="13282074" y="5422593"/>
            <a:ext cx="3511600" cy="1158340"/>
          </a:xfrm>
          <a:custGeom>
            <a:avLst/>
            <a:gdLst/>
            <a:ahLst/>
            <a:cxnLst/>
            <a:rect r="r" b="b" t="t" l="l"/>
            <a:pathLst>
              <a:path h="1158340" w="3511600">
                <a:moveTo>
                  <a:pt x="0" y="0"/>
                </a:moveTo>
                <a:lnTo>
                  <a:pt x="3511600" y="0"/>
                </a:lnTo>
                <a:lnTo>
                  <a:pt x="3511600" y="1158340"/>
                </a:lnTo>
                <a:lnTo>
                  <a:pt x="0" y="1158340"/>
                </a:lnTo>
                <a:lnTo>
                  <a:pt x="0" y="0"/>
                </a:lnTo>
                <a:close/>
              </a:path>
            </a:pathLst>
          </a:custGeom>
          <a:blipFill>
            <a:blip r:embed="rId3"/>
            <a:stretch>
              <a:fillRect l="0" t="0" r="0" b="0"/>
            </a:stretch>
          </a:blipFill>
        </p:spPr>
      </p:sp>
      <p:sp>
        <p:nvSpPr>
          <p:cNvPr name="TextBox 10" id="10"/>
          <p:cNvSpPr txBox="true"/>
          <p:nvPr/>
        </p:nvSpPr>
        <p:spPr>
          <a:xfrm rot="0">
            <a:off x="13373499" y="5540475"/>
            <a:ext cx="4322250" cy="2533650"/>
          </a:xfrm>
          <a:prstGeom prst="rect">
            <a:avLst/>
          </a:prstGeom>
        </p:spPr>
        <p:txBody>
          <a:bodyPr anchor="t" rtlCol="false" tIns="0" lIns="0" bIns="0" rIns="0">
            <a:spAutoFit/>
          </a:bodyPr>
          <a:lstStyle/>
          <a:p>
            <a:pPr algn="l">
              <a:lnSpc>
                <a:spcPts val="2879"/>
              </a:lnSpc>
            </a:pPr>
            <a:r>
              <a:rPr lang="en-US" sz="2400">
                <a:solidFill>
                  <a:srgbClr val="494B51"/>
                </a:solidFill>
                <a:latin typeface="Montserrat Classic"/>
                <a:ea typeface="Montserrat Classic"/>
                <a:cs typeface="Montserrat Classic"/>
                <a:sym typeface="Montserrat Classic"/>
              </a:rPr>
              <a:t>When you clients own a piece of land, they can build a space that is uniquely theirs, We help to acquire the land for your client so that they can start turning their dream into reality.</a:t>
            </a:r>
          </a:p>
        </p:txBody>
      </p:sp>
      <p:grpSp>
        <p:nvGrpSpPr>
          <p:cNvPr name="Group 11" id="11"/>
          <p:cNvGrpSpPr/>
          <p:nvPr/>
        </p:nvGrpSpPr>
        <p:grpSpPr>
          <a:xfrm rot="0">
            <a:off x="8932362" y="2938975"/>
            <a:ext cx="1314600" cy="1314600"/>
            <a:chOff x="0" y="0"/>
            <a:chExt cx="1752800" cy="1752800"/>
          </a:xfrm>
        </p:grpSpPr>
        <p:sp>
          <p:nvSpPr>
            <p:cNvPr name="Freeform 12" id="12"/>
            <p:cNvSpPr/>
            <p:nvPr/>
          </p:nvSpPr>
          <p:spPr>
            <a:xfrm flipH="false" flipV="false" rot="0">
              <a:off x="0" y="0"/>
              <a:ext cx="1752854" cy="1752854"/>
            </a:xfrm>
            <a:custGeom>
              <a:avLst/>
              <a:gdLst/>
              <a:ahLst/>
              <a:cxnLst/>
              <a:rect r="r" b="b" t="t" l="l"/>
              <a:pathLst>
                <a:path h="1752854" w="1752854">
                  <a:moveTo>
                    <a:pt x="0" y="876427"/>
                  </a:moveTo>
                  <a:cubicBezTo>
                    <a:pt x="0" y="392430"/>
                    <a:pt x="392430" y="0"/>
                    <a:pt x="876427" y="0"/>
                  </a:cubicBezTo>
                  <a:cubicBezTo>
                    <a:pt x="1360424" y="0"/>
                    <a:pt x="1752854" y="392430"/>
                    <a:pt x="1752854" y="876427"/>
                  </a:cubicBezTo>
                  <a:cubicBezTo>
                    <a:pt x="1752854" y="1360424"/>
                    <a:pt x="1360424" y="1752854"/>
                    <a:pt x="876427" y="1752854"/>
                  </a:cubicBezTo>
                  <a:cubicBezTo>
                    <a:pt x="392430" y="1752854"/>
                    <a:pt x="0" y="1360424"/>
                    <a:pt x="0" y="876427"/>
                  </a:cubicBezTo>
                  <a:close/>
                </a:path>
              </a:pathLst>
            </a:custGeom>
            <a:solidFill>
              <a:srgbClr val="0063A1"/>
            </a:solidFill>
          </p:spPr>
        </p:sp>
      </p:grpSp>
      <p:sp>
        <p:nvSpPr>
          <p:cNvPr name="TextBox 13" id="13"/>
          <p:cNvSpPr txBox="true"/>
          <p:nvPr/>
        </p:nvSpPr>
        <p:spPr>
          <a:xfrm rot="0">
            <a:off x="7927303" y="3053197"/>
            <a:ext cx="3324750" cy="1104900"/>
          </a:xfrm>
          <a:prstGeom prst="rect">
            <a:avLst/>
          </a:prstGeom>
        </p:spPr>
        <p:txBody>
          <a:bodyPr anchor="t" rtlCol="false" tIns="0" lIns="0" bIns="0" rIns="0">
            <a:spAutoFit/>
          </a:bodyPr>
          <a:lstStyle/>
          <a:p>
            <a:pPr algn="ctr">
              <a:lnSpc>
                <a:spcPts val="8640"/>
              </a:lnSpc>
            </a:pPr>
            <a:r>
              <a:rPr lang="en-US" sz="7200">
                <a:solidFill>
                  <a:srgbClr val="FFFFFF"/>
                </a:solidFill>
                <a:latin typeface="Montserrat Classic"/>
                <a:ea typeface="Montserrat Classic"/>
                <a:cs typeface="Montserrat Classic"/>
                <a:sym typeface="Montserrat Classic"/>
              </a:rPr>
              <a:t>5</a:t>
            </a:r>
          </a:p>
        </p:txBody>
      </p:sp>
      <p:sp>
        <p:nvSpPr>
          <p:cNvPr name="TextBox 14" id="14"/>
          <p:cNvSpPr txBox="true"/>
          <p:nvPr/>
        </p:nvSpPr>
        <p:spPr>
          <a:xfrm rot="0">
            <a:off x="5605127" y="883032"/>
            <a:ext cx="7904911" cy="1124664"/>
          </a:xfrm>
          <a:prstGeom prst="rect">
            <a:avLst/>
          </a:prstGeom>
        </p:spPr>
        <p:txBody>
          <a:bodyPr anchor="t" rtlCol="false" tIns="0" lIns="0" bIns="0" rIns="0">
            <a:spAutoFit/>
          </a:bodyPr>
          <a:lstStyle/>
          <a:p>
            <a:pPr algn="l" marL="0" indent="0" lvl="0">
              <a:lnSpc>
                <a:spcPts val="8865"/>
              </a:lnSpc>
              <a:spcBef>
                <a:spcPct val="0"/>
              </a:spcBef>
            </a:pPr>
            <a:r>
              <a:rPr lang="en-US" b="true" sz="7387" spc="265">
                <a:solidFill>
                  <a:srgbClr val="0063A1"/>
                </a:solidFill>
                <a:latin typeface="Montserrat Classic Bold"/>
                <a:ea typeface="Montserrat Classic Bold"/>
                <a:cs typeface="Montserrat Classic Bold"/>
                <a:sym typeface="Montserrat Classic Bold"/>
              </a:rPr>
              <a:t>OUR SERVICES</a:t>
            </a:r>
          </a:p>
        </p:txBody>
      </p:sp>
      <p:sp>
        <p:nvSpPr>
          <p:cNvPr name="Freeform 15" id="15"/>
          <p:cNvSpPr/>
          <p:nvPr/>
        </p:nvSpPr>
        <p:spPr>
          <a:xfrm flipH="false" flipV="false" rot="5400000">
            <a:off x="-6918472" y="-2164970"/>
            <a:ext cx="17527781" cy="8795759"/>
          </a:xfrm>
          <a:custGeom>
            <a:avLst/>
            <a:gdLst/>
            <a:ahLst/>
            <a:cxnLst/>
            <a:rect r="r" b="b" t="t" l="l"/>
            <a:pathLst>
              <a:path h="8795759" w="17527781">
                <a:moveTo>
                  <a:pt x="0" y="0"/>
                </a:moveTo>
                <a:lnTo>
                  <a:pt x="17527780" y="0"/>
                </a:lnTo>
                <a:lnTo>
                  <a:pt x="17527780" y="8795759"/>
                </a:lnTo>
                <a:lnTo>
                  <a:pt x="0" y="87957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DAGSTEotAhc</dc:identifier>
  <dcterms:modified xsi:type="dcterms:W3CDTF">2011-08-01T06:04:30Z</dcterms:modified>
  <cp:revision>1</cp:revision>
  <dc:title>FINKEY COMPANY PROFILE</dc:title>
</cp:coreProperties>
</file>